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4"/>
  </p:notesMasterIdLst>
  <p:sldIdLst>
    <p:sldId id="256" r:id="rId2"/>
    <p:sldId id="257" r:id="rId3"/>
    <p:sldId id="282" r:id="rId4"/>
    <p:sldId id="258" r:id="rId5"/>
    <p:sldId id="259" r:id="rId6"/>
    <p:sldId id="260"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23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B5BF1-ABD0-4A22-BD73-811DD4133C2B}" type="datetimeFigureOut">
              <a:rPr lang="fr-FR" smtClean="0"/>
              <a:t>27/05/2025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65CA2-A285-44E6-9690-3D79B42BD7E4}" type="slidenum">
              <a:rPr lang="fr-FR" smtClean="0"/>
              <a:t>‹N°›</a:t>
            </a:fld>
            <a:endParaRPr lang="fr-FR"/>
          </a:p>
        </p:txBody>
      </p:sp>
    </p:spTree>
    <p:extLst>
      <p:ext uri="{BB962C8B-B14F-4D97-AF65-F5344CB8AC3E}">
        <p14:creationId xmlns:p14="http://schemas.microsoft.com/office/powerpoint/2010/main" val="62485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2</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3</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4</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5</a:t>
            </a:fld>
            <a:endParaRPr lang="fr-FR"/>
          </a:p>
        </p:txBody>
      </p:sp>
    </p:spTree>
    <p:extLst>
      <p:ext uri="{BB962C8B-B14F-4D97-AF65-F5344CB8AC3E}">
        <p14:creationId xmlns:p14="http://schemas.microsoft.com/office/powerpoint/2010/main" val="2616395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2A65CA2-A285-44E6-9690-3D79B42BD7E4}" type="slidenum">
              <a:rPr lang="fr-FR" smtClean="0"/>
              <a:t>6</a:t>
            </a:fld>
            <a:endParaRPr lang="fr-FR"/>
          </a:p>
        </p:txBody>
      </p:sp>
    </p:spTree>
    <p:extLst>
      <p:ext uri="{BB962C8B-B14F-4D97-AF65-F5344CB8AC3E}">
        <p14:creationId xmlns:p14="http://schemas.microsoft.com/office/powerpoint/2010/main" val="2616395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30" name="Date Placeholder 29"/>
          <p:cNvSpPr>
            <a:spLocks noGrp="1"/>
          </p:cNvSpPr>
          <p:nvPr>
            <p:ph type="dt" sz="half" idx="10"/>
          </p:nvPr>
        </p:nvSpPr>
        <p:spPr/>
        <p:txBody>
          <a:bodyPr/>
          <a:lstStyle/>
          <a:p>
            <a:fld id="{74EA2B52-69BD-47AE-82EB-FACA4F206BEF}" type="datetimeFigureOut">
              <a:rPr lang="fr-FR" smtClean="0"/>
              <a:t>27/05/2025</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146A3769-DA48-4906-924C-F73813E91C7A}"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fld id="{74EA2B52-69BD-47AE-82EB-FACA4F206BEF}" type="datetimeFigureOut">
              <a:rPr lang="fr-FR" smtClean="0"/>
              <a:t>27/05/2025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Date Placeholder 2"/>
          <p:cNvSpPr>
            <a:spLocks noGrp="1"/>
          </p:cNvSpPr>
          <p:nvPr>
            <p:ph type="dt" sz="half" idx="10"/>
          </p:nvPr>
        </p:nvSpPr>
        <p:spPr/>
        <p:txBody>
          <a:bodyPr/>
          <a:lstStyle/>
          <a:p>
            <a:fld id="{74EA2B52-69BD-47AE-82EB-FACA4F206BEF}" type="datetimeFigureOut">
              <a:rPr lang="fr-FR" smtClean="0"/>
              <a:t>27/05/2025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A2B52-69BD-47AE-82EB-FACA4F206BEF}" type="datetimeFigureOut">
              <a:rPr lang="fr-FR" smtClean="0"/>
              <a:t>27/05/2025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p:txBody>
          <a:bodyPr/>
          <a:lstStyle/>
          <a:p>
            <a:fld id="{74EA2B52-69BD-47AE-82EB-FACA4F206BEF}" type="datetimeFigureOut">
              <a:rPr lang="fr-FR" smtClean="0"/>
              <a:t>27/05/2025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146A3769-DA48-4906-924C-F73813E91C7A}" type="slidenum">
              <a:rPr lang="fr-FR" smtClean="0"/>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74EA2B52-69BD-47AE-82EB-FACA4F206BEF}" type="datetimeFigureOut">
              <a:rPr lang="fr-FR" smtClean="0"/>
              <a:t>27/05/2025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46A3769-DA48-4906-924C-F73813E91C7A}"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EA2B52-69BD-47AE-82EB-FACA4F206BEF}" type="datetimeFigureOut">
              <a:rPr lang="fr-FR" smtClean="0"/>
              <a:t>27/05/2025</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6A3769-DA48-4906-924C-F73813E91C7A}" type="slidenum">
              <a:rPr lang="fr-FR" smtClean="0"/>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jpeg"/><Relationship Id="rId7"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openxmlformats.org/officeDocument/2006/relationships/image" Target="../media/image14.jpeg"/><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jpeg"/><Relationship Id="rId7"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openxmlformats.org/officeDocument/2006/relationships/image" Target="../media/image21.jpeg"/><Relationship Id="rId9"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3.jpeg"/><Relationship Id="rId7"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5.jpeg"/><Relationship Id="rId7"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9.jpeg"/><Relationship Id="rId7"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3.png"/><Relationship Id="rId7"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7.png"/><Relationship Id="rId4" Type="http://schemas.openxmlformats.org/officeDocument/2006/relationships/image" Target="../media/image34.png"/><Relationship Id="rId9"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re 7"/>
          <p:cNvSpPr>
            <a:spLocks noGrp="1"/>
          </p:cNvSpPr>
          <p:nvPr>
            <p:ph type="ctrTitle"/>
          </p:nvPr>
        </p:nvSpPr>
        <p:spPr>
          <a:xfrm>
            <a:off x="-576064" y="1188752"/>
            <a:ext cx="4572000" cy="432048"/>
          </a:xfrm>
        </p:spPr>
        <p:txBody>
          <a:bodyPr>
            <a:noAutofit/>
          </a:bodyPr>
          <a:lstStyle/>
          <a:p>
            <a:pPr algn="ctr"/>
            <a:r>
              <a:rPr lang="fr-FR" sz="1400" dirty="0">
                <a:solidFill>
                  <a:schemeClr val="bg1"/>
                </a:solidFill>
                <a:effectLst/>
              </a:rPr>
              <a:t>Direction des Ports </a:t>
            </a:r>
            <a:r>
              <a:rPr lang="fr-FR" sz="1400" dirty="0" smtClean="0">
                <a:solidFill>
                  <a:schemeClr val="bg1"/>
                </a:solidFill>
                <a:effectLst/>
              </a:rPr>
              <a:t/>
            </a:r>
            <a:br>
              <a:rPr lang="fr-FR" sz="1400" dirty="0" smtClean="0">
                <a:solidFill>
                  <a:schemeClr val="bg1"/>
                </a:solidFill>
                <a:effectLst/>
              </a:rPr>
            </a:br>
            <a:r>
              <a:rPr lang="fr-FR" sz="1400" dirty="0" smtClean="0">
                <a:solidFill>
                  <a:schemeClr val="bg1"/>
                </a:solidFill>
                <a:effectLst/>
              </a:rPr>
              <a:t>et </a:t>
            </a:r>
            <a:r>
              <a:rPr lang="fr-FR" sz="1400" dirty="0">
                <a:solidFill>
                  <a:schemeClr val="bg1"/>
                </a:solidFill>
                <a:effectLst/>
              </a:rPr>
              <a:t>du Domaine Public Maritime</a:t>
            </a:r>
            <a:r>
              <a:rPr lang="fr-FR" sz="2000" dirty="0">
                <a:solidFill>
                  <a:schemeClr val="bg1"/>
                </a:solidFill>
                <a:effectLst/>
              </a:rPr>
              <a:t/>
            </a:r>
            <a:br>
              <a:rPr lang="fr-FR" sz="2000" dirty="0">
                <a:solidFill>
                  <a:schemeClr val="bg1"/>
                </a:solidFill>
                <a:effectLst/>
              </a:rPr>
            </a:br>
            <a:endParaRPr lang="fr-FR" sz="2000" dirty="0">
              <a:solidFill>
                <a:schemeClr val="bg1"/>
              </a:solidFill>
            </a:endParaRPr>
          </a:p>
        </p:txBody>
      </p:sp>
      <p:sp>
        <p:nvSpPr>
          <p:cNvPr id="9" name="Sous-titre 8"/>
          <p:cNvSpPr>
            <a:spLocks noGrp="1"/>
          </p:cNvSpPr>
          <p:nvPr>
            <p:ph type="subTitle" idx="1"/>
          </p:nvPr>
        </p:nvSpPr>
        <p:spPr>
          <a:xfrm>
            <a:off x="1012608" y="2780928"/>
            <a:ext cx="7447824" cy="648072"/>
          </a:xfrm>
          <a:solidFill>
            <a:schemeClr val="accent1">
              <a:lumMod val="50000"/>
            </a:schemeClr>
          </a:solidFill>
        </p:spPr>
        <p:style>
          <a:lnRef idx="3">
            <a:schemeClr val="lt1"/>
          </a:lnRef>
          <a:fillRef idx="1">
            <a:schemeClr val="accent1"/>
          </a:fillRef>
          <a:effectRef idx="1">
            <a:schemeClr val="accent1"/>
          </a:effectRef>
          <a:fontRef idx="minor">
            <a:schemeClr val="lt1"/>
          </a:fontRef>
        </p:style>
        <p:txBody>
          <a:bodyPr>
            <a:noAutofit/>
          </a:bodyPr>
          <a:lstStyle/>
          <a:p>
            <a:pPr algn="ctr"/>
            <a:r>
              <a:rPr lang="fr-FR" sz="3600" b="1" dirty="0" smtClean="0">
                <a:latin typeface="+mj-lt"/>
              </a:rPr>
              <a:t>Journée Technique Professionnelle</a:t>
            </a:r>
          </a:p>
        </p:txBody>
      </p:sp>
      <p:pic>
        <p:nvPicPr>
          <p:cNvPr id="6" name="Image 5"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936104" y="122922"/>
            <a:ext cx="1187624" cy="785798"/>
          </a:xfrm>
          <a:prstGeom prst="rect">
            <a:avLst/>
          </a:prstGeom>
          <a:noFill/>
          <a:ln>
            <a:noFill/>
          </a:ln>
          <a:extLst>
            <a:ext uri="{53640926-AAD7-44D8-BBD7-CCE9431645EC}">
              <a14:shadowObscured xmlns:a14="http://schemas.microsoft.com/office/drawing/2010/main"/>
            </a:ext>
          </a:extLst>
        </p:spPr>
      </p:pic>
      <p:pic>
        <p:nvPicPr>
          <p:cNvPr id="1027"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2439" y="364354"/>
            <a:ext cx="1922282" cy="75062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3491880" y="346066"/>
            <a:ext cx="2160240" cy="595180"/>
          </a:xfrm>
          <a:prstGeom prst="rect">
            <a:avLst/>
          </a:prstGeom>
          <a:noFill/>
          <a:ln>
            <a:noFill/>
          </a:ln>
          <a:extLst>
            <a:ext uri="{53640926-AAD7-44D8-BBD7-CCE9431645EC}">
              <a14:shadowObscured xmlns:a14="http://schemas.microsoft.com/office/drawing/2010/main"/>
            </a:ext>
          </a:extLst>
        </p:spPr>
      </p:pic>
      <p:sp>
        <p:nvSpPr>
          <p:cNvPr id="13" name="Sous-titre 8"/>
          <p:cNvSpPr txBox="1">
            <a:spLocks/>
          </p:cNvSpPr>
          <p:nvPr/>
        </p:nvSpPr>
        <p:spPr>
          <a:xfrm>
            <a:off x="164376" y="3789040"/>
            <a:ext cx="8876960" cy="1368152"/>
          </a:xfrm>
          <a:prstGeom prst="rect">
            <a:avLst/>
          </a:prstGeom>
          <a:blipFill>
            <a:blip r:embed="rId8"/>
            <a:tile tx="0" ty="0" sx="100000" sy="100000" flip="none" algn="tl"/>
          </a:blipFill>
        </p:spPr>
        <p:style>
          <a:lnRef idx="1">
            <a:schemeClr val="accent1"/>
          </a:lnRef>
          <a:fillRef idx="3">
            <a:schemeClr val="accent1"/>
          </a:fillRef>
          <a:effectRef idx="2">
            <a:schemeClr val="accent1"/>
          </a:effectRef>
          <a:fontRef idx="minor">
            <a:schemeClr val="lt1"/>
          </a:fontRef>
        </p:style>
        <p:txBody>
          <a:bodyPr vert="horz" lIns="0" rIns="18288">
            <a:no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lnSpc>
                <a:spcPct val="120000"/>
              </a:lnSpc>
              <a:spcBef>
                <a:spcPts val="200"/>
              </a:spcBef>
              <a:spcAft>
                <a:spcPts val="200"/>
              </a:spcAft>
            </a:pPr>
            <a:r>
              <a:rPr lang="fr-FR" sz="2000" b="1" u="sng" dirty="0" smtClean="0">
                <a:solidFill>
                  <a:srgbClr val="002060"/>
                </a:solidFill>
                <a:latin typeface="Bahnschrift" pitchFamily="34" charset="0"/>
              </a:rPr>
              <a:t>Thème</a:t>
            </a:r>
            <a:endParaRPr lang="fr-FR" sz="2000" b="1" dirty="0" smtClean="0">
              <a:solidFill>
                <a:srgbClr val="002060"/>
              </a:solidFill>
              <a:latin typeface="Bahnschrift" pitchFamily="34" charset="0"/>
            </a:endParaRPr>
          </a:p>
          <a:p>
            <a:pPr algn="ctr">
              <a:lnSpc>
                <a:spcPct val="120000"/>
              </a:lnSpc>
              <a:spcBef>
                <a:spcPts val="200"/>
              </a:spcBef>
              <a:spcAft>
                <a:spcPts val="200"/>
              </a:spcAft>
            </a:pPr>
            <a:r>
              <a:rPr lang="fr-FR" sz="2400" b="1" dirty="0" smtClean="0">
                <a:solidFill>
                  <a:srgbClr val="002060"/>
                </a:solidFill>
                <a:latin typeface="Bahnschrift" pitchFamily="34" charset="0"/>
              </a:rPr>
              <a:t>Blocs de carapace et géosynthétiques pour la protection contre l’érosion et le renforcement des digues</a:t>
            </a:r>
            <a:endParaRPr lang="fr-FR" sz="2400" b="1" dirty="0">
              <a:solidFill>
                <a:srgbClr val="002060"/>
              </a:solidFill>
              <a:latin typeface="Bahnschrift" pitchFamily="34" charset="0"/>
            </a:endParaRPr>
          </a:p>
        </p:txBody>
      </p:sp>
    </p:spTree>
    <p:extLst>
      <p:ext uri="{BB962C8B-B14F-4D97-AF65-F5344CB8AC3E}">
        <p14:creationId xmlns:p14="http://schemas.microsoft.com/office/powerpoint/2010/main" val="2464796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323528" y="6093296"/>
            <a:ext cx="8496944" cy="628179"/>
          </a:xfrm>
        </p:spPr>
        <p:txBody>
          <a:bodyPr/>
          <a:lstStyle/>
          <a:p>
            <a:endParaRPr lang="fr-FR" sz="1400"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11" name="Titre 1"/>
          <p:cNvSpPr>
            <a:spLocks noGrp="1"/>
          </p:cNvSpPr>
          <p:nvPr>
            <p:ph type="title"/>
          </p:nvPr>
        </p:nvSpPr>
        <p:spPr>
          <a:xfrm>
            <a:off x="107504" y="1340768"/>
            <a:ext cx="8928992" cy="576064"/>
          </a:xfrm>
        </p:spPr>
        <p:txBody>
          <a:bodyPr>
            <a:normAutofit fontScale="90000"/>
          </a:bodyPr>
          <a:lstStyle/>
          <a:p>
            <a:pPr algn="ctr"/>
            <a:r>
              <a:rPr lang="fr-FR" sz="2400" dirty="0">
                <a:latin typeface="Arial Black" pitchFamily="34" charset="0"/>
              </a:rPr>
              <a:t>Session 1 – Méthodes de pose et exigences de conformité </a:t>
            </a:r>
            <a:r>
              <a:rPr lang="fr-FR" sz="2000" dirty="0" smtClean="0"/>
              <a:t/>
            </a:r>
            <a:br>
              <a:rPr lang="fr-FR" sz="2000" dirty="0" smtClean="0"/>
            </a:br>
            <a:endParaRPr lang="fr-FR" sz="2200" dirty="0">
              <a:latin typeface="Arial Black" pitchFamily="34" charset="0"/>
              <a:cs typeface="Arial" panose="020B0604020202020204" pitchFamily="34" charset="0"/>
            </a:endParaRPr>
          </a:p>
        </p:txBody>
      </p:sp>
      <p:sp>
        <p:nvSpPr>
          <p:cNvPr id="12" name="Titre 1"/>
          <p:cNvSpPr txBox="1">
            <a:spLocks/>
          </p:cNvSpPr>
          <p:nvPr/>
        </p:nvSpPr>
        <p:spPr>
          <a:xfrm>
            <a:off x="435637" y="2132856"/>
            <a:ext cx="8229600" cy="2088232"/>
          </a:xfrm>
          <a:prstGeom prst="rect">
            <a:avLst/>
          </a:prstGeom>
        </p:spPr>
        <p:style>
          <a:lnRef idx="3">
            <a:schemeClr val="lt1"/>
          </a:lnRef>
          <a:fillRef idx="1">
            <a:schemeClr val="accent1"/>
          </a:fillRef>
          <a:effectRef idx="1">
            <a:schemeClr val="accent1"/>
          </a:effectRef>
          <a:fontRef idx="minor">
            <a:schemeClr val="lt1"/>
          </a:fontRef>
        </p:style>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200" b="1" dirty="0">
                <a:solidFill>
                  <a:schemeClr val="bg1"/>
                </a:solidFill>
                <a:latin typeface="Arial" panose="020B0604020202020204" pitchFamily="34" charset="0"/>
                <a:cs typeface="Arial" panose="020B0604020202020204" pitchFamily="34" charset="0"/>
              </a:rPr>
              <a:t>Étude comparée des différentes méthodes de pose des blocs artificiels pour carapace de digue </a:t>
            </a:r>
          </a:p>
          <a:p>
            <a:pPr algn="ctr"/>
            <a:endParaRPr lang="fr-FR" sz="2400" b="1" dirty="0">
              <a:solidFill>
                <a:schemeClr val="bg1"/>
              </a:solidFill>
              <a:latin typeface="Arial" panose="020B0604020202020204" pitchFamily="34" charset="0"/>
              <a:cs typeface="Arial" panose="020B0604020202020204" pitchFamily="34" charset="0"/>
            </a:endParaRPr>
          </a:p>
        </p:txBody>
      </p:sp>
      <p:sp>
        <p:nvSpPr>
          <p:cNvPr id="13" name="Titre 1"/>
          <p:cNvSpPr txBox="1">
            <a:spLocks/>
          </p:cNvSpPr>
          <p:nvPr/>
        </p:nvSpPr>
        <p:spPr>
          <a:xfrm>
            <a:off x="2791738" y="4437939"/>
            <a:ext cx="3794803" cy="1800200"/>
          </a:xfrm>
          <a:prstGeom prst="rect">
            <a:avLst/>
          </a:prstGeom>
          <a:ln/>
        </p:spPr>
        <p:style>
          <a:lnRef idx="3">
            <a:schemeClr val="lt1"/>
          </a:lnRef>
          <a:fillRef idx="1">
            <a:schemeClr val="dk1"/>
          </a:fillRef>
          <a:effectRef idx="1">
            <a:schemeClr val="dk1"/>
          </a:effectRef>
          <a:fontRef idx="minor">
            <a:schemeClr val="lt1"/>
          </a:fontRef>
        </p:style>
        <p:txBody>
          <a:bodyPr vert="horz" lIns="0" rIns="0" bIns="0" anchor="b">
            <a:normAutofit fontScale="6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000" u="sng" dirty="0" smtClean="0">
                <a:solidFill>
                  <a:schemeClr val="bg1"/>
                </a:solidFill>
                <a:effectLst>
                  <a:outerShdw blurRad="38100" dist="38100" dir="2700000" algn="tl">
                    <a:srgbClr val="000000">
                      <a:alpha val="43137"/>
                    </a:srgbClr>
                  </a:outerShdw>
                </a:effectLst>
                <a:latin typeface="Arial Rounded MT Bold" pitchFamily="34" charset="0"/>
              </a:rPr>
              <a:t>Intervenants</a:t>
            </a:r>
            <a:endParaRPr lang="fr-FR" sz="2400" u="sng" dirty="0" smtClean="0">
              <a:solidFill>
                <a:schemeClr val="bg1"/>
              </a:solidFill>
              <a:effectLst>
                <a:outerShdw blurRad="38100" dist="38100" dir="2700000" algn="tl">
                  <a:srgbClr val="000000">
                    <a:alpha val="43137"/>
                  </a:srgbClr>
                </a:outerShdw>
              </a:effectLst>
              <a:latin typeface="Arial Rounded MT Bold" pitchFamily="34" charset="0"/>
            </a:endParaRPr>
          </a:p>
          <a:p>
            <a:pPr algn="ctr"/>
            <a:endParaRPr lang="fr-FR" sz="2400" dirty="0" smtClean="0">
              <a:solidFill>
                <a:schemeClr val="bg1"/>
              </a:solidFill>
              <a:latin typeface="Arial Rounded MT Bold" pitchFamily="34" charset="0"/>
            </a:endParaRPr>
          </a:p>
          <a:p>
            <a:pPr algn="ctr"/>
            <a:r>
              <a:rPr lang="fr-FR" sz="2400" dirty="0" smtClean="0">
                <a:solidFill>
                  <a:schemeClr val="bg1"/>
                </a:solidFill>
                <a:latin typeface="Arial Rounded MT Bold" pitchFamily="34" charset="0"/>
              </a:rPr>
              <a:t> </a:t>
            </a:r>
            <a:r>
              <a:rPr lang="fr-FR" sz="2400" dirty="0">
                <a:solidFill>
                  <a:schemeClr val="bg1"/>
                </a:solidFill>
                <a:latin typeface="Arial Rounded MT Bold" pitchFamily="34" charset="0"/>
              </a:rPr>
              <a:t>Albert KOFFLER / </a:t>
            </a:r>
            <a:r>
              <a:rPr lang="fr-FR" sz="2400" dirty="0" smtClean="0">
                <a:solidFill>
                  <a:schemeClr val="bg1"/>
                </a:solidFill>
                <a:latin typeface="Arial Rounded MT Bold" pitchFamily="34" charset="0"/>
              </a:rPr>
              <a:t>SCET</a:t>
            </a:r>
          </a:p>
          <a:p>
            <a:pPr algn="ctr"/>
            <a:r>
              <a:rPr lang="fr-FR" sz="2400" dirty="0" smtClean="0">
                <a:solidFill>
                  <a:schemeClr val="bg1"/>
                </a:solidFill>
                <a:latin typeface="Arial Rounded MT Bold" pitchFamily="34" charset="0"/>
              </a:rPr>
              <a:t> </a:t>
            </a:r>
          </a:p>
          <a:p>
            <a:pPr algn="ctr"/>
            <a:r>
              <a:rPr lang="fr-FR" sz="2400" dirty="0" smtClean="0">
                <a:solidFill>
                  <a:schemeClr val="bg1"/>
                </a:solidFill>
                <a:latin typeface="Arial Rounded MT Bold" pitchFamily="34" charset="0"/>
              </a:rPr>
              <a:t>&amp; </a:t>
            </a:r>
          </a:p>
          <a:p>
            <a:pPr algn="ctr"/>
            <a:endParaRPr lang="fr-FR" sz="2400" dirty="0" smtClean="0">
              <a:solidFill>
                <a:schemeClr val="bg1"/>
              </a:solidFill>
              <a:latin typeface="Arial Rounded MT Bold" pitchFamily="34" charset="0"/>
            </a:endParaRPr>
          </a:p>
          <a:p>
            <a:pPr algn="ctr"/>
            <a:r>
              <a:rPr lang="fr-FR" sz="2400" dirty="0" smtClean="0">
                <a:solidFill>
                  <a:schemeClr val="bg1"/>
                </a:solidFill>
                <a:latin typeface="Arial Rounded MT Bold" pitchFamily="34" charset="0"/>
              </a:rPr>
              <a:t>Eric </a:t>
            </a:r>
            <a:r>
              <a:rPr lang="fr-FR" sz="2400" dirty="0">
                <a:solidFill>
                  <a:schemeClr val="bg1"/>
                </a:solidFill>
                <a:latin typeface="Arial Rounded MT Bold" pitchFamily="34" charset="0"/>
              </a:rPr>
              <a:t>SKIERNIEWSKI /CLAS </a:t>
            </a:r>
            <a:r>
              <a:rPr lang="fr-FR" sz="2000" dirty="0" smtClean="0">
                <a:solidFill>
                  <a:schemeClr val="bg1"/>
                </a:solidFill>
                <a:latin typeface="Arial Rounded MT Bold" pitchFamily="34" charset="0"/>
              </a:rPr>
              <a:t/>
            </a:r>
            <a:br>
              <a:rPr lang="fr-FR" sz="2000" dirty="0" smtClean="0">
                <a:solidFill>
                  <a:schemeClr val="bg1"/>
                </a:solidFill>
                <a:latin typeface="Arial Rounded MT Bold" pitchFamily="34" charset="0"/>
              </a:rPr>
            </a:br>
            <a:endParaRPr lang="fr-FR" sz="2200" dirty="0">
              <a:solidFill>
                <a:schemeClr val="bg1"/>
              </a:solidFill>
              <a:latin typeface="Arial Rounded MT Bold" pitchFamily="34" charset="0"/>
              <a:cs typeface="Arial" panose="020B0604020202020204" pitchFamily="34" charset="0"/>
            </a:endParaRPr>
          </a:p>
        </p:txBody>
      </p:sp>
    </p:spTree>
    <p:extLst>
      <p:ext uri="{BB962C8B-B14F-4D97-AF65-F5344CB8AC3E}">
        <p14:creationId xmlns:p14="http://schemas.microsoft.com/office/powerpoint/2010/main" val="2027924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9618" y="713313"/>
            <a:ext cx="8559043" cy="708688"/>
          </a:xfrm>
        </p:spPr>
        <p:txBody>
          <a:bodyPr>
            <a:noAutofit/>
          </a:bodyPr>
          <a:lstStyle/>
          <a:p>
            <a:r>
              <a:rPr lang="fr-FR" sz="1800" b="1" cap="small" dirty="0">
                <a:solidFill>
                  <a:schemeClr val="accent1">
                    <a:lumMod val="60000"/>
                    <a:lumOff val="40000"/>
                  </a:schemeClr>
                </a:solidFill>
                <a:latin typeface="Tw Cen MT" pitchFamily="34" charset="0"/>
                <a:ea typeface="+mn-ea"/>
                <a:cs typeface="+mn-cs"/>
              </a:rPr>
              <a:t>Etude comparée des différentes méthodes de pose des blocs artificiels pour carapaces de digue</a:t>
            </a:r>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sz="1400"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324542" y="1199204"/>
            <a:ext cx="8496944" cy="5047536"/>
          </a:xfrm>
          <a:prstGeom prst="rect">
            <a:avLst/>
          </a:prstGeom>
        </p:spPr>
        <p:txBody>
          <a:bodyPr wrap="square">
            <a:spAutoFit/>
          </a:bodyPr>
          <a:lstStyle/>
          <a:p>
            <a:endParaRPr lang="fr-FR" sz="1400" dirty="0">
              <a:latin typeface="+mj-lt"/>
            </a:endParaRPr>
          </a:p>
          <a:p>
            <a:pPr algn="just"/>
            <a:r>
              <a:rPr lang="fr-FR" sz="1400" b="1" dirty="0">
                <a:solidFill>
                  <a:srgbClr val="00B0F0"/>
                </a:solidFill>
                <a:latin typeface="+mj-lt"/>
              </a:rPr>
              <a:t>Le contexte </a:t>
            </a:r>
            <a:r>
              <a:rPr lang="fr-FR" sz="1400" b="1" dirty="0" smtClean="0">
                <a:solidFill>
                  <a:srgbClr val="00B0F0"/>
                </a:solidFill>
                <a:latin typeface="+mj-lt"/>
              </a:rPr>
              <a:t>général</a:t>
            </a:r>
            <a:endParaRPr lang="fr-FR" sz="1400" dirty="0">
              <a:solidFill>
                <a:srgbClr val="00B0F0"/>
              </a:solidFill>
              <a:latin typeface="+mj-lt"/>
            </a:endParaRPr>
          </a:p>
          <a:p>
            <a:pPr marL="285750" indent="-285750" algn="just">
              <a:buFont typeface="Arial" panose="020B0604020202020204" pitchFamily="34" charset="0"/>
              <a:buChar char="•"/>
            </a:pPr>
            <a:r>
              <a:rPr lang="fr-FR" sz="1400" dirty="0">
                <a:latin typeface="+mj-lt"/>
              </a:rPr>
              <a:t>Depuis l’invention des premiers blocs artificiels monocouche pour carapace de digues, les entreprises utilisaient  exclusivement des plongeurs pour guider et contrôler la pose des blocs. A partir de 2008 cela a évolué.</a:t>
            </a:r>
          </a:p>
          <a:p>
            <a:pPr marL="285750" indent="-285750" algn="just">
              <a:buFont typeface="Arial" panose="020B0604020202020204" pitchFamily="34" charset="0"/>
              <a:buChar char="•"/>
            </a:pPr>
            <a:r>
              <a:rPr lang="fr-FR" sz="1400" dirty="0">
                <a:latin typeface="+mj-lt"/>
              </a:rPr>
              <a:t>La modernisation des technologies et l’accessibilité toujours plus grandes à des moyens toujours plus performants ont incité ces entreprises à s’affranchir des plongeurs et des contraintes règlementaires et sécuritaires qu’imposent leur mise en œuvre. </a:t>
            </a:r>
          </a:p>
          <a:p>
            <a:pPr marL="285750" indent="-285750" algn="just">
              <a:buFont typeface="Arial" panose="020B0604020202020204" pitchFamily="34" charset="0"/>
              <a:buChar char="•"/>
            </a:pPr>
            <a:r>
              <a:rPr lang="fr-FR" sz="1400" dirty="0">
                <a:latin typeface="+mj-lt"/>
              </a:rPr>
              <a:t>Les fournisseurs d’équipement de leur côté ont investi dans la conception d’outils destinés à répondre aux exigences des entreprises. Leur intérêt est ensuite de rentabiliser au maximum les outils qu’ils proposent à la vente. </a:t>
            </a:r>
          </a:p>
          <a:p>
            <a:pPr marL="285750" indent="-285750" algn="just">
              <a:buFont typeface="Arial" panose="020B0604020202020204" pitchFamily="34" charset="0"/>
              <a:buChar char="•"/>
            </a:pPr>
            <a:r>
              <a:rPr lang="fr-FR" sz="1400" dirty="0">
                <a:latin typeface="+mj-lt"/>
              </a:rPr>
              <a:t>Les fournisseurs d’équipements ne sont pas des spécialistes des travaux maritimes et les entreprises de travaux maritimes ne sont pas des spécialistes des outils qui leurs sont proposés.</a:t>
            </a:r>
          </a:p>
          <a:p>
            <a:pPr marL="285750" indent="-285750" algn="just">
              <a:buFont typeface="Arial" panose="020B0604020202020204" pitchFamily="34" charset="0"/>
              <a:buChar char="•"/>
            </a:pPr>
            <a:r>
              <a:rPr lang="fr-FR" sz="1400" dirty="0">
                <a:latin typeface="+mj-lt"/>
              </a:rPr>
              <a:t>La communication commerciale mise en œuvre par les vendeurs de ces équipements constitue le point clé qui leur permettra de vendre leurs produits. Cette communication est avant tout destinée à convaincre les futurs utilisateurs potentiels d’acheter leurs matériels. Aucun organisme indépendant n‘a procédé à l’évaluation de ces outils avant leur mise sur le marché. Ainsi les performances annoncées et les vertus de ces outils, ne sont mises en avant que par les sociétés qui les commercialisent</a:t>
            </a:r>
            <a:r>
              <a:rPr lang="fr-FR" sz="1400" dirty="0" smtClean="0">
                <a:latin typeface="+mj-lt"/>
              </a:rPr>
              <a:t>.</a:t>
            </a:r>
          </a:p>
          <a:p>
            <a:pPr algn="just"/>
            <a:endParaRPr lang="fr-FR" sz="1000" dirty="0">
              <a:latin typeface="+mj-lt"/>
            </a:endParaRPr>
          </a:p>
          <a:p>
            <a:r>
              <a:rPr lang="fr-FR" sz="1400" b="1" dirty="0">
                <a:solidFill>
                  <a:srgbClr val="00B0F0"/>
                </a:solidFill>
                <a:latin typeface="+mj-lt"/>
              </a:rPr>
              <a:t>Les outils proposés sont de plusieurs types :</a:t>
            </a:r>
            <a:endParaRPr lang="fr-FR" sz="1400" dirty="0">
              <a:latin typeface="+mj-lt"/>
            </a:endParaRPr>
          </a:p>
          <a:p>
            <a:pPr marL="285750" indent="-285750">
              <a:buFont typeface="Wingdings" panose="05000000000000000000" pitchFamily="2" charset="2"/>
              <a:buChar char="Ø"/>
            </a:pPr>
            <a:r>
              <a:rPr lang="fr-FR" sz="1400" dirty="0">
                <a:latin typeface="+mj-lt"/>
              </a:rPr>
              <a:t>Des outils topographiques de type POSIBLOC™.</a:t>
            </a:r>
          </a:p>
          <a:p>
            <a:pPr marL="285750" indent="-285750">
              <a:buFont typeface="Wingdings" panose="05000000000000000000" pitchFamily="2" charset="2"/>
              <a:buChar char="Ø"/>
            </a:pPr>
            <a:r>
              <a:rPr lang="fr-FR" sz="1400" dirty="0">
                <a:latin typeface="+mj-lt"/>
              </a:rPr>
              <a:t>Des outils acoustiques de type </a:t>
            </a:r>
            <a:r>
              <a:rPr lang="fr-FR" sz="1400" dirty="0" err="1">
                <a:latin typeface="+mj-lt"/>
              </a:rPr>
              <a:t>Echoscope</a:t>
            </a:r>
            <a:r>
              <a:rPr lang="fr-FR" sz="1400" dirty="0">
                <a:latin typeface="+mj-lt"/>
              </a:rPr>
              <a:t>.</a:t>
            </a:r>
          </a:p>
          <a:p>
            <a:pPr marL="285750" indent="-285750">
              <a:buFont typeface="Wingdings" panose="05000000000000000000" pitchFamily="2" charset="2"/>
              <a:buChar char="Ø"/>
            </a:pPr>
            <a:r>
              <a:rPr lang="fr-FR" sz="1400" dirty="0">
                <a:latin typeface="+mj-lt"/>
              </a:rPr>
              <a:t>Des plongeurs</a:t>
            </a:r>
            <a:r>
              <a:rPr lang="fr-FR" sz="1400" dirty="0" smtClean="0">
                <a:latin typeface="+mj-lt"/>
              </a:rPr>
              <a:t>.</a:t>
            </a:r>
            <a:endParaRPr lang="fr-FR" sz="1400" dirty="0">
              <a:latin typeface="+mj-lt"/>
            </a:endParaRPr>
          </a:p>
        </p:txBody>
      </p:sp>
    </p:spTree>
    <p:extLst>
      <p:ext uri="{BB962C8B-B14F-4D97-AF65-F5344CB8AC3E}">
        <p14:creationId xmlns:p14="http://schemas.microsoft.com/office/powerpoint/2010/main" val="2665239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052736"/>
            <a:ext cx="8229600" cy="350912"/>
          </a:xfrm>
        </p:spPr>
        <p:txBody>
          <a:bodyPr vert="horz" lIns="0" rIns="0" bIns="0" anchor="b">
            <a:noAutofit/>
          </a:bodyPr>
          <a:lstStyle/>
          <a:p>
            <a:r>
              <a:rPr lang="fr-FR" sz="1800" b="1" cap="small" dirty="0" smtClean="0">
                <a:solidFill>
                  <a:schemeClr val="accent1">
                    <a:lumMod val="60000"/>
                    <a:lumOff val="40000"/>
                  </a:schemeClr>
                </a:solidFill>
                <a:latin typeface="Tw Cen MT" pitchFamily="34" charset="0"/>
                <a:ea typeface="+mn-ea"/>
                <a:cs typeface="+mn-cs"/>
              </a:rPr>
              <a:t>3. LE </a:t>
            </a:r>
            <a:r>
              <a:rPr lang="fr-FR" sz="1800" b="1" cap="small" dirty="0">
                <a:solidFill>
                  <a:schemeClr val="accent1">
                    <a:lumMod val="60000"/>
                    <a:lumOff val="40000"/>
                  </a:schemeClr>
                </a:solidFill>
                <a:latin typeface="Tw Cen MT" pitchFamily="34" charset="0"/>
                <a:ea typeface="+mn-ea"/>
                <a:cs typeface="+mn-cs"/>
              </a:rPr>
              <a:t>POSIBLOC™</a:t>
            </a:r>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179512" y="1666743"/>
            <a:ext cx="5058816" cy="4524315"/>
          </a:xfrm>
          <a:prstGeom prst="rect">
            <a:avLst/>
          </a:prstGeom>
        </p:spPr>
        <p:txBody>
          <a:bodyPr wrap="square">
            <a:spAutoFit/>
          </a:bodyPr>
          <a:lstStyle/>
          <a:p>
            <a:pPr algn="just"/>
            <a:r>
              <a:rPr lang="fr-FR" sz="1600" b="1" dirty="0">
                <a:solidFill>
                  <a:srgbClr val="00B0F0"/>
                </a:solidFill>
                <a:latin typeface="+mj-lt"/>
              </a:rPr>
              <a:t>Présentation de </a:t>
            </a:r>
            <a:r>
              <a:rPr lang="fr-FR" sz="1600" b="1" dirty="0" smtClean="0">
                <a:solidFill>
                  <a:srgbClr val="00B0F0"/>
                </a:solidFill>
                <a:latin typeface="+mj-lt"/>
              </a:rPr>
              <a:t>l’outil</a:t>
            </a:r>
          </a:p>
          <a:p>
            <a:pPr algn="just"/>
            <a:endParaRPr lang="fr-FR" sz="1600" dirty="0">
              <a:latin typeface="+mj-lt"/>
            </a:endParaRPr>
          </a:p>
          <a:p>
            <a:pPr marL="285750" indent="-285750" algn="just">
              <a:buFont typeface="Arial" panose="020B0604020202020204" pitchFamily="34" charset="0"/>
              <a:buChar char="•"/>
            </a:pPr>
            <a:r>
              <a:rPr lang="fr-FR" sz="1600" dirty="0">
                <a:latin typeface="+mj-lt"/>
              </a:rPr>
              <a:t>Le système POSIBLOC a été développé par ARTELIA en 2007. Il est commercialisé par la société MESURIS. Les anciens Directeurs de CLI en sont les inventeurs.</a:t>
            </a:r>
          </a:p>
          <a:p>
            <a:pPr marL="285750" indent="-285750" algn="just">
              <a:buFont typeface="Arial" panose="020B0604020202020204" pitchFamily="34" charset="0"/>
              <a:buChar char="•"/>
            </a:pPr>
            <a:r>
              <a:rPr lang="fr-FR" sz="1600" dirty="0">
                <a:latin typeface="+mj-lt"/>
              </a:rPr>
              <a:t>Le principe POSIBLOC™ est basé sur la mesure topographique et l’acquisition d’une cible par ses coordonnées x, y et z, définies par un plan de pose.</a:t>
            </a:r>
          </a:p>
          <a:p>
            <a:pPr marL="285750" indent="-285750" algn="just">
              <a:buFont typeface="Arial" panose="020B0604020202020204" pitchFamily="34" charset="0"/>
              <a:buChar char="•"/>
            </a:pPr>
            <a:r>
              <a:rPr lang="fr-FR" sz="1600" dirty="0">
                <a:latin typeface="+mj-lt"/>
              </a:rPr>
              <a:t>POSIBLOC™ fonctionne avec un logiciel de visualisation 3D appelé VISIBLOC™, qui permet de visualiser en temps réel les informations reçues par l’appareillage de mesure.</a:t>
            </a:r>
          </a:p>
          <a:p>
            <a:pPr marL="285750" indent="-285750" algn="just">
              <a:buFont typeface="Arial" panose="020B0604020202020204" pitchFamily="34" charset="0"/>
              <a:buChar char="•"/>
            </a:pPr>
            <a:r>
              <a:rPr lang="fr-FR" sz="1600" dirty="0">
                <a:latin typeface="+mj-lt"/>
              </a:rPr>
              <a:t>Un senseur doit être préalablement positionné sur le bloc en béton. Il est relié au système par un câble ou par wifi suivant le choix de l’entreprise et de son équipement.</a:t>
            </a:r>
          </a:p>
          <a:p>
            <a:pPr marL="285750" indent="-285750" algn="just">
              <a:buFont typeface="Arial" panose="020B0604020202020204" pitchFamily="34" charset="0"/>
              <a:buChar char="•"/>
            </a:pPr>
            <a:endParaRPr lang="fr-FR" sz="1600" dirty="0">
              <a:latin typeface="+mj-lt"/>
            </a:endParaRPr>
          </a:p>
          <a:p>
            <a:endParaRPr lang="fr-FR" sz="1600" dirty="0">
              <a:latin typeface="+mj-lt"/>
            </a:endParaRPr>
          </a:p>
        </p:txBody>
      </p:sp>
      <p:pic>
        <p:nvPicPr>
          <p:cNvPr id="11" name="Picture 3" descr="CORELOC™ avec BI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3320" y="2491134"/>
            <a:ext cx="3193107" cy="2304256"/>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71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5183" y="1302365"/>
            <a:ext cx="8229600" cy="463372"/>
          </a:xfrm>
        </p:spPr>
        <p:txBody>
          <a:bodyPr vert="horz" lIns="0" rIns="0" bIns="0" anchor="b">
            <a:noAutofit/>
          </a:bodyPr>
          <a:lstStyle/>
          <a:p>
            <a:r>
              <a:rPr lang="fr-FR" sz="1800" b="1" u="sng" cap="small" dirty="0">
                <a:solidFill>
                  <a:schemeClr val="accent1">
                    <a:lumMod val="60000"/>
                    <a:lumOff val="40000"/>
                  </a:schemeClr>
                </a:solidFill>
                <a:latin typeface="Tw Cen MT" pitchFamily="34" charset="0"/>
                <a:ea typeface="+mn-ea"/>
                <a:cs typeface="+mn-cs"/>
              </a:rPr>
              <a:t>Les indications fournies par le système</a:t>
            </a:r>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301317" y="1880461"/>
            <a:ext cx="4108666" cy="830997"/>
          </a:xfrm>
          <a:prstGeom prst="rect">
            <a:avLst/>
          </a:prstGeom>
        </p:spPr>
        <p:txBody>
          <a:bodyPr wrap="square">
            <a:spAutoFit/>
          </a:bodyPr>
          <a:lstStyle/>
          <a:p>
            <a:pPr algn="just">
              <a:spcAft>
                <a:spcPts val="0"/>
              </a:spcAft>
            </a:pPr>
            <a:r>
              <a:rPr lang="fr-FR" sz="1600" dirty="0">
                <a:solidFill>
                  <a:srgbClr val="000000"/>
                </a:solidFill>
                <a:latin typeface="Calibri" panose="020F0502020204030204" pitchFamily="34" charset="0"/>
                <a:ea typeface="Times New Roman" panose="02020603050405020304" pitchFamily="18" charset="0"/>
              </a:rPr>
              <a:t>Lorsque le bloc est sur la position x, y , z, la croix bleue devient verte. Il faut alors vérifier les points suivants </a:t>
            </a:r>
            <a:r>
              <a:rPr lang="fr-FR" sz="1600" dirty="0" smtClean="0">
                <a:solidFill>
                  <a:srgbClr val="000000"/>
                </a:solidFill>
                <a:latin typeface="Calibri" panose="020F0502020204030204" pitchFamily="34" charset="0"/>
                <a:ea typeface="Times New Roman" panose="02020603050405020304" pitchFamily="18" charset="0"/>
              </a:rPr>
              <a:t>:</a:t>
            </a:r>
            <a:endParaRPr lang="fr-FR" sz="1600" dirty="0" smtClean="0">
              <a:latin typeface="Times New Roman" panose="02020603050405020304" pitchFamily="18" charset="0"/>
              <a:ea typeface="Times New Roman" panose="02020603050405020304" pitchFamily="18" charset="0"/>
            </a:endParaRPr>
          </a:p>
        </p:txBody>
      </p:sp>
      <p:pic>
        <p:nvPicPr>
          <p:cNvPr id="11" name="Picture 1" descr="Cible posiblo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25199" y="1628800"/>
            <a:ext cx="4567238" cy="32773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17" y="5453244"/>
            <a:ext cx="8475110" cy="584775"/>
          </a:xfrm>
          <a:prstGeom prst="rect">
            <a:avLst/>
          </a:prstGeom>
        </p:spPr>
        <p:txBody>
          <a:bodyPr wrap="square">
            <a:spAutoFit/>
          </a:bodyPr>
          <a:lstStyle/>
          <a:p>
            <a:pPr marL="285750" lvl="0" indent="-285750" eaLnBrk="0" fontAlgn="base" hangingPunct="0">
              <a:spcBef>
                <a:spcPct val="0"/>
              </a:spcBef>
              <a:spcAft>
                <a:spcPct val="0"/>
              </a:spcAft>
              <a:buFont typeface="Wingdings" panose="05000000000000000000" pitchFamily="2" charset="2"/>
              <a:buChar char="Ø"/>
            </a:pPr>
            <a:r>
              <a:rPr lang="fr-FR" altLang="fr-FR" sz="1600" dirty="0">
                <a:solidFill>
                  <a:srgbClr val="000000"/>
                </a:solidFill>
                <a:latin typeface="+mj-lt"/>
                <a:ea typeface="Times New Roman" panose="02020603050405020304" pitchFamily="18" charset="0"/>
                <a:cs typeface="Calibri" panose="020F0502020204030204" pitchFamily="34" charset="0"/>
              </a:rPr>
              <a:t>Parmi les informations importantes délivrées par le système nous trouvons la désignation de la cible choisie</a:t>
            </a:r>
            <a:endParaRPr lang="fr-FR" altLang="fr-FR" sz="1600" dirty="0">
              <a:latin typeface="+mj-lt"/>
              <a:ea typeface="Times New Roman" panose="02020603050405020304" pitchFamily="18" charset="0"/>
            </a:endParaRPr>
          </a:p>
        </p:txBody>
      </p:sp>
      <p:sp>
        <p:nvSpPr>
          <p:cNvPr id="6" name="Rectangle 5"/>
          <p:cNvSpPr/>
          <p:nvPr/>
        </p:nvSpPr>
        <p:spPr>
          <a:xfrm>
            <a:off x="376849" y="2783975"/>
            <a:ext cx="4572000" cy="2554545"/>
          </a:xfrm>
          <a:prstGeom prst="rect">
            <a:avLst/>
          </a:prstGeom>
        </p:spPr>
        <p:txBody>
          <a:bodyPr>
            <a:spAutoFit/>
          </a:bodyPr>
          <a:lstStyle/>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GPS </a:t>
            </a:r>
            <a:r>
              <a:rPr lang="fr-FR" sz="1600" dirty="0">
                <a:solidFill>
                  <a:srgbClr val="000000"/>
                </a:solidFill>
                <a:latin typeface="+mj-lt"/>
                <a:ea typeface="Times New Roman" panose="02020603050405020304" pitchFamily="18" charset="0"/>
              </a:rPr>
              <a:t>: réception GPS suffisante</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0.6s </a:t>
            </a:r>
            <a:r>
              <a:rPr lang="fr-FR" sz="1600" dirty="0">
                <a:solidFill>
                  <a:srgbClr val="000000"/>
                </a:solidFill>
                <a:latin typeface="+mj-lt"/>
                <a:ea typeface="Times New Roman" panose="02020603050405020304" pitchFamily="18" charset="0"/>
              </a:rPr>
              <a:t>: vitesse du bloc pas trop élevée</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Capteur </a:t>
            </a:r>
            <a:r>
              <a:rPr lang="fr-FR" sz="1600" dirty="0">
                <a:solidFill>
                  <a:srgbClr val="000000"/>
                </a:solidFill>
                <a:latin typeface="+mj-lt"/>
                <a:ea typeface="Times New Roman" panose="02020603050405020304" pitchFamily="18" charset="0"/>
              </a:rPr>
              <a:t>de charge : fonctionnel</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clé </a:t>
            </a:r>
            <a:r>
              <a:rPr lang="fr-FR" sz="1600" dirty="0">
                <a:solidFill>
                  <a:srgbClr val="000000"/>
                </a:solidFill>
                <a:latin typeface="+mj-lt"/>
                <a:ea typeface="Times New Roman" panose="02020603050405020304" pitchFamily="18" charset="0"/>
              </a:rPr>
              <a:t>: logiciel fonctionnel</a:t>
            </a: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RFG </a:t>
            </a:r>
            <a:r>
              <a:rPr lang="fr-FR" sz="1600" dirty="0">
                <a:solidFill>
                  <a:srgbClr val="000000"/>
                </a:solidFill>
                <a:latin typeface="+mj-lt"/>
                <a:ea typeface="Times New Roman" panose="02020603050405020304" pitchFamily="18" charset="0"/>
              </a:rPr>
              <a:t>: cap donné par les antennes GPS et conforme.        En orange ce cap est donné par le BIB (moins précis).</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BIB </a:t>
            </a:r>
            <a:r>
              <a:rPr lang="fr-FR" sz="1600" dirty="0">
                <a:solidFill>
                  <a:srgbClr val="000000"/>
                </a:solidFill>
                <a:latin typeface="+mj-lt"/>
                <a:ea typeface="Times New Roman" panose="02020603050405020304" pitchFamily="18" charset="0"/>
              </a:rPr>
              <a:t>: Fonctionnel</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RPH </a:t>
            </a:r>
            <a:r>
              <a:rPr lang="fr-FR" sz="1600" dirty="0">
                <a:solidFill>
                  <a:srgbClr val="000000"/>
                </a:solidFill>
                <a:latin typeface="+mj-lt"/>
                <a:ea typeface="Times New Roman" panose="02020603050405020304" pitchFamily="18" charset="0"/>
              </a:rPr>
              <a:t>BIB : informations de cap et d’attitude reçues</a:t>
            </a:r>
            <a:endParaRPr lang="fr-FR" sz="1600" dirty="0">
              <a:latin typeface="+mj-lt"/>
              <a:ea typeface="Times New Roman" panose="02020603050405020304" pitchFamily="18" charset="0"/>
            </a:endParaRPr>
          </a:p>
          <a:p>
            <a:pPr marL="285750" indent="-285750" algn="just">
              <a:buFont typeface="Wingdings" panose="05000000000000000000" pitchFamily="2" charset="2"/>
              <a:buChar char="ü"/>
            </a:pPr>
            <a:r>
              <a:rPr lang="fr-FR" sz="1600" dirty="0" smtClean="0">
                <a:solidFill>
                  <a:srgbClr val="000000"/>
                </a:solidFill>
                <a:latin typeface="+mj-lt"/>
                <a:ea typeface="Times New Roman" panose="02020603050405020304" pitchFamily="18" charset="0"/>
              </a:rPr>
              <a:t>Bloc </a:t>
            </a:r>
            <a:r>
              <a:rPr lang="fr-FR" sz="1600" dirty="0">
                <a:solidFill>
                  <a:srgbClr val="000000"/>
                </a:solidFill>
                <a:latin typeface="+mj-lt"/>
                <a:ea typeface="Times New Roman" panose="02020603050405020304" pitchFamily="18" charset="0"/>
              </a:rPr>
              <a:t>disponible : BIB fixé au bloc</a:t>
            </a:r>
            <a:endParaRPr lang="fr-FR" sz="1600" dirty="0">
              <a:latin typeface="+mj-lt"/>
              <a:ea typeface="Times New Roman" panose="02020603050405020304" pitchFamily="18" charset="0"/>
            </a:endParaRPr>
          </a:p>
        </p:txBody>
      </p:sp>
    </p:spTree>
    <p:extLst>
      <p:ext uri="{BB962C8B-B14F-4D97-AF65-F5344CB8AC3E}">
        <p14:creationId xmlns:p14="http://schemas.microsoft.com/office/powerpoint/2010/main" val="3911604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2262" y="885062"/>
            <a:ext cx="8229600" cy="636680"/>
          </a:xfrm>
        </p:spPr>
        <p:txBody>
          <a:bodyPr vert="horz" lIns="0" rIns="0" bIns="0" anchor="b">
            <a:noAutofit/>
          </a:bodyPr>
          <a:lstStyle/>
          <a:p>
            <a:r>
              <a:rPr lang="fr-FR" sz="1800" b="1" u="sng" cap="small" dirty="0">
                <a:solidFill>
                  <a:schemeClr val="accent1">
                    <a:lumMod val="60000"/>
                    <a:lumOff val="40000"/>
                  </a:schemeClr>
                </a:solidFill>
                <a:latin typeface="Tw Cen MT" pitchFamily="34" charset="0"/>
                <a:ea typeface="+mn-ea"/>
                <a:cs typeface="+mn-cs"/>
              </a:rPr>
              <a:t>L’opérateur utilise le jeu de couleurs suivants</a:t>
            </a:r>
          </a:p>
        </p:txBody>
      </p:sp>
      <p:sp>
        <p:nvSpPr>
          <p:cNvPr id="4" name="Espace réservé du pied de page 3"/>
          <p:cNvSpPr>
            <a:spLocks noGrp="1"/>
          </p:cNvSpPr>
          <p:nvPr>
            <p:ph type="ftr" sz="quarter" idx="11"/>
          </p:nvPr>
        </p:nvSpPr>
        <p:spPr>
          <a:xfrm>
            <a:off x="323528" y="6093296"/>
            <a:ext cx="8496944" cy="628179"/>
          </a:xfrm>
        </p:spPr>
        <p:txBody>
          <a:bodyPr/>
          <a:lstStyle/>
          <a:p>
            <a:endParaRPr lang="fr-FR" dirty="0"/>
          </a:p>
        </p:txBody>
      </p:sp>
      <p:pic>
        <p:nvPicPr>
          <p:cNvPr id="8" name="Image 7"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304715" y="1856517"/>
            <a:ext cx="3989730" cy="2062103"/>
          </a:xfrm>
          <a:prstGeom prst="rect">
            <a:avLst/>
          </a:prstGeom>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lang="fr-FR" altLang="fr-FR" sz="1600" dirty="0">
                <a:solidFill>
                  <a:srgbClr val="000000"/>
                </a:solidFill>
                <a:latin typeface="+mj-lt"/>
                <a:ea typeface="Times New Roman" panose="02020603050405020304" pitchFamily="18" charset="0"/>
                <a:cs typeface="Calibri" panose="020F0502020204030204" pitchFamily="34" charset="0"/>
              </a:rPr>
              <a:t>La précision du système est H/12 ou + ou - 0,15 mètre, la plus grande valeur doit être prise en compte</a:t>
            </a:r>
            <a:r>
              <a:rPr lang="fr-FR" altLang="fr-FR" sz="1600" dirty="0" smtClean="0">
                <a:solidFill>
                  <a:srgbClr val="000000"/>
                </a:solidFill>
                <a:latin typeface="+mj-lt"/>
                <a:ea typeface="Times New Roman" panose="02020603050405020304" pitchFamily="18" charset="0"/>
                <a:cs typeface="Calibri" panose="020F0502020204030204" pitchFamily="34" charset="0"/>
              </a:rPr>
              <a:t>.</a:t>
            </a:r>
          </a:p>
          <a:p>
            <a:pPr lvl="0" algn="just" eaLnBrk="0" fontAlgn="base" hangingPunct="0">
              <a:spcBef>
                <a:spcPct val="0"/>
              </a:spcBef>
              <a:spcAft>
                <a:spcPct val="0"/>
              </a:spcAft>
            </a:pPr>
            <a:endParaRPr lang="fr-FR" altLang="fr-FR" sz="1600" dirty="0">
              <a:latin typeface="+mj-lt"/>
              <a:ea typeface="Times New Roman" panose="02020603050405020304" pitchFamily="18" charset="0"/>
            </a:endParaRPr>
          </a:p>
          <a:p>
            <a:pPr marL="285750" lvl="0" indent="-285750" algn="just" eaLnBrk="0" fontAlgn="base" hangingPunct="0">
              <a:spcBef>
                <a:spcPct val="0"/>
              </a:spcBef>
              <a:spcAft>
                <a:spcPct val="0"/>
              </a:spcAft>
              <a:buFont typeface="Arial" panose="020B0604020202020204" pitchFamily="34" charset="0"/>
              <a:buChar char="•"/>
            </a:pPr>
            <a:r>
              <a:rPr lang="fr-FR" altLang="fr-FR" sz="1600" dirty="0">
                <a:solidFill>
                  <a:srgbClr val="000000"/>
                </a:solidFill>
                <a:latin typeface="+mj-lt"/>
                <a:ea typeface="Times New Roman" panose="02020603050405020304" pitchFamily="18" charset="0"/>
                <a:cs typeface="Calibri" panose="020F0502020204030204" pitchFamily="34" charset="0"/>
              </a:rPr>
              <a:t>Un logiciel appelé VISIBLOC PROCESSING permet de mettre en évidence les blocs hors profils, calculer les densités de pose , éditer un rapport de pose.</a:t>
            </a:r>
            <a:endParaRPr lang="fr-FR" altLang="fr-FR" sz="1600" dirty="0">
              <a:latin typeface="+mj-lt"/>
            </a:endParaRPr>
          </a:p>
        </p:txBody>
      </p:sp>
      <p:pic>
        <p:nvPicPr>
          <p:cNvPr id="11" name="Picture 1" descr="couleurs posiblo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6824" y="1701762"/>
            <a:ext cx="4572000" cy="4211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6042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755576" y="2171185"/>
            <a:ext cx="7029747" cy="2039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85800"/>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RAS LAFFAN au Qatar avec le bloc ACCROPODE™.</a:t>
            </a:r>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KHALIFA à ABU DHABI avec le bloc ACCROPODE™.</a:t>
            </a:r>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BARAKAH à ABU DHABI avec le bloc  CORELOC™.</a:t>
            </a:r>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ALFAW en IRAK avec le bloc CORELOC™II.</a:t>
            </a:r>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Le chantier de la NRL avec le bloc ACCROPODE™II.</a:t>
            </a:r>
            <a:endParaRPr lang="fr-FR" altLang="fr-FR" sz="1600" dirty="0">
              <a:latin typeface="+mj-lt"/>
              <a:ea typeface="Times New Roman" panose="02020603050405020304" pitchFamily="18" charset="0"/>
            </a:endParaRPr>
          </a:p>
          <a:p>
            <a:pPr marL="285750" indent="-285750" algn="just" defTabSz="685800">
              <a:buFont typeface="Wingdings" panose="05000000000000000000" pitchFamily="2" charset="2"/>
              <a:buChar char="§"/>
            </a:pPr>
            <a:r>
              <a:rPr lang="fr-FR" altLang="fr-FR" sz="1600" dirty="0">
                <a:solidFill>
                  <a:srgbClr val="000000"/>
                </a:solidFill>
                <a:latin typeface="+mj-lt"/>
                <a:ea typeface="Times New Roman" panose="02020603050405020304" pitchFamily="18" charset="0"/>
                <a:cs typeface="Calibri" panose="020F0502020204030204" pitchFamily="34" charset="0"/>
              </a:rPr>
              <a:t>Le chantier d’extension du port de Port La Nouvelle, avec le bloc ACCROPODE™II.</a:t>
            </a:r>
            <a:endParaRPr lang="fr-FR" altLang="fr-FR" sz="1600" dirty="0">
              <a:latin typeface="+mj-lt"/>
            </a:endParaRPr>
          </a:p>
        </p:txBody>
      </p:sp>
      <p:sp>
        <p:nvSpPr>
          <p:cNvPr id="2" name="Rectangle 1"/>
          <p:cNvSpPr/>
          <p:nvPr/>
        </p:nvSpPr>
        <p:spPr>
          <a:xfrm>
            <a:off x="611560" y="1186300"/>
            <a:ext cx="4572000" cy="646331"/>
          </a:xfrm>
          <a:prstGeom prst="rect">
            <a:avLst/>
          </a:prstGeom>
        </p:spPr>
        <p:txBody>
          <a:bodyPr vert="horz" lIns="0" rIns="0" bIns="0" anchor="b">
            <a:noAutofit/>
          </a:bodyPr>
          <a:lstStyle/>
          <a:p>
            <a:pPr>
              <a:spcBef>
                <a:spcPct val="0"/>
              </a:spcBef>
            </a:pPr>
            <a:r>
              <a:rPr lang="fr-FR" b="1" cap="small" dirty="0">
                <a:solidFill>
                  <a:schemeClr val="accent1">
                    <a:lumMod val="60000"/>
                    <a:lumOff val="40000"/>
                  </a:schemeClr>
                </a:solidFill>
                <a:latin typeface="Tw Cen MT" pitchFamily="34" charset="0"/>
              </a:rPr>
              <a:t>Evaluation sur chantiers</a:t>
            </a:r>
            <a:br>
              <a:rPr lang="fr-FR" b="1" cap="small" dirty="0">
                <a:solidFill>
                  <a:schemeClr val="accent1">
                    <a:lumMod val="60000"/>
                    <a:lumOff val="40000"/>
                  </a:schemeClr>
                </a:solidFill>
                <a:latin typeface="Tw Cen MT" pitchFamily="34" charset="0"/>
              </a:rPr>
            </a:br>
            <a:endParaRPr lang="fr-FR" b="1" cap="small" dirty="0">
              <a:solidFill>
                <a:schemeClr val="accent1">
                  <a:lumMod val="60000"/>
                  <a:lumOff val="40000"/>
                </a:schemeClr>
              </a:solidFill>
              <a:latin typeface="Tw Cen MT" pitchFamily="34" charset="0"/>
            </a:endParaRPr>
          </a:p>
        </p:txBody>
      </p:sp>
      <p:pic>
        <p:nvPicPr>
          <p:cNvPr id="7" name="Image 6"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8"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467544" y="1832631"/>
            <a:ext cx="9001000" cy="338554"/>
          </a:xfrm>
          <a:prstGeom prst="rect">
            <a:avLst/>
          </a:prstGeom>
        </p:spPr>
        <p:txBody>
          <a:bodyPr wrap="square">
            <a:spAutoFit/>
          </a:bodyPr>
          <a:lstStyle/>
          <a:p>
            <a:pPr algn="just" defTabSz="685800"/>
            <a:r>
              <a:rPr lang="fr-FR" altLang="fr-FR" sz="1600" dirty="0">
                <a:solidFill>
                  <a:srgbClr val="000000"/>
                </a:solidFill>
                <a:latin typeface="+mj-lt"/>
                <a:ea typeface="Times New Roman" panose="02020603050405020304" pitchFamily="18" charset="0"/>
                <a:cs typeface="Calibri" panose="020F0502020204030204" pitchFamily="34" charset="0"/>
              </a:rPr>
              <a:t>Nos inspecteurs ont assisté à la mise en œuvre du POSIBLOC sur les chantiers suivants :</a:t>
            </a:r>
          </a:p>
        </p:txBody>
      </p:sp>
    </p:spTree>
    <p:extLst>
      <p:ext uri="{BB962C8B-B14F-4D97-AF65-F5344CB8AC3E}">
        <p14:creationId xmlns:p14="http://schemas.microsoft.com/office/powerpoint/2010/main" val="2054447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3917" y="1432682"/>
            <a:ext cx="4572000" cy="1815882"/>
          </a:xfrm>
          <a:prstGeom prst="rect">
            <a:avLst/>
          </a:prstGeom>
        </p:spPr>
        <p:txBody>
          <a:bodyPr>
            <a:spAutoFit/>
          </a:bodyPr>
          <a:lstStyle/>
          <a:p>
            <a:pPr marL="285750" indent="-285750" algn="just">
              <a:buFont typeface="Arial" panose="020B0604020202020204" pitchFamily="34" charset="0"/>
              <a:buChar char="•"/>
            </a:pPr>
            <a:r>
              <a:rPr lang="fr-FR" sz="1400" dirty="0">
                <a:solidFill>
                  <a:srgbClr val="000000"/>
                </a:solidFill>
                <a:latin typeface="Calibri" panose="020F0502020204030204" pitchFamily="34" charset="0"/>
                <a:ea typeface="Times New Roman" panose="02020603050405020304" pitchFamily="18" charset="0"/>
              </a:rPr>
              <a:t>En 2017, l’utilisation du logiciel VISIBLOC PROCESSING mettait en évidence sur le chantier de AL FAW en Irak, des blocs hors profil matérialisés en rose, qui en réalité n’étaient pas hors profils. Cela est facile à mettre en évidence hors de l’eau, par contre sous l’eau et notamment avec une faible visibilité, cela pouvait conduire à devoir démonter des zones correctement construites.</a:t>
            </a:r>
            <a:endParaRPr lang="fr-FR" sz="1400" dirty="0">
              <a:latin typeface="Times New Roman" panose="02020603050405020304" pitchFamily="18" charset="0"/>
              <a:ea typeface="Times New Roman" panose="02020603050405020304" pitchFamily="18" charset="0"/>
            </a:endParaRPr>
          </a:p>
        </p:txBody>
      </p:sp>
      <p:pic>
        <p:nvPicPr>
          <p:cNvPr id="11266" name="Image 3" descr="http://www.clasexpertise.com/_img/_public/posibloc/medium_1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0879" y="1482721"/>
            <a:ext cx="3808810" cy="1812824"/>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183917" y="3645588"/>
            <a:ext cx="4572000" cy="861774"/>
          </a:xfrm>
          <a:prstGeom prst="rect">
            <a:avLst/>
          </a:prstGeom>
        </p:spPr>
        <p:txBody>
          <a:bodyPr>
            <a:spAutoFit/>
          </a:bodyPr>
          <a:lstStyle/>
          <a:p>
            <a:pPr marL="285750" indent="-285750" algn="just">
              <a:lnSpc>
                <a:spcPts val="1463"/>
              </a:lnSpc>
              <a:buFont typeface="Arial" panose="020B0604020202020204" pitchFamily="34" charset="0"/>
              <a:buChar char="•"/>
            </a:pPr>
            <a:r>
              <a:rPr lang="fr-FR" sz="1400" dirty="0">
                <a:solidFill>
                  <a:srgbClr val="000000"/>
                </a:solidFill>
                <a:latin typeface="Calibri" panose="020F0502020204030204" pitchFamily="34" charset="0"/>
                <a:ea typeface="Times New Roman" panose="02020603050405020304" pitchFamily="18" charset="0"/>
              </a:rPr>
              <a:t>Des différences importantes sur l’appréciation de l’imbrication des blocs entre eux sont apparues entre la vue donnée par POSIBLOC™ et la réalité constatée au même moment :</a:t>
            </a:r>
          </a:p>
        </p:txBody>
      </p:sp>
      <p:pic>
        <p:nvPicPr>
          <p:cNvPr id="11267" name="Image 5" descr="http://www.clasexpertise.com/_img/_public/posibloc/medium_1_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3453694"/>
            <a:ext cx="1700885" cy="1224407"/>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1268" name="Image 4" descr="http://www.clasexpertise.com/_img/_public/posibloc/medium_1_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0879" y="3483920"/>
            <a:ext cx="1899393" cy="1194182"/>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159992" y="4904387"/>
            <a:ext cx="8690373" cy="1169551"/>
          </a:xfrm>
          <a:prstGeom prst="rect">
            <a:avLst/>
          </a:prstGeom>
        </p:spPr>
        <p:txBody>
          <a:bodyPr wrap="square">
            <a:spAutoFit/>
          </a:bodyPr>
          <a:lstStyle/>
          <a:p>
            <a:pPr marL="285750" indent="-285750" algn="just">
              <a:buFont typeface="Arial" panose="020B0604020202020204" pitchFamily="34" charset="0"/>
              <a:buChar char="•"/>
              <a:tabLst>
                <a:tab pos="1768793" algn="l"/>
              </a:tabLst>
            </a:pPr>
            <a:r>
              <a:rPr lang="fr-FR" sz="1400" dirty="0">
                <a:latin typeface="+mj-lt"/>
                <a:ea typeface="Times New Roman" panose="02020603050405020304" pitchFamily="18" charset="0"/>
              </a:rPr>
              <a:t>Le système POSIBLOC</a:t>
            </a:r>
            <a:r>
              <a:rPr lang="fr-FR" sz="1400" baseline="30000" dirty="0">
                <a:latin typeface="+mj-lt"/>
                <a:ea typeface="Times New Roman" panose="02020603050405020304" pitchFamily="18" charset="0"/>
              </a:rPr>
              <a:t>™</a:t>
            </a:r>
            <a:r>
              <a:rPr lang="fr-FR" sz="1400" dirty="0">
                <a:latin typeface="+mj-lt"/>
                <a:ea typeface="Times New Roman" panose="02020603050405020304" pitchFamily="18" charset="0"/>
              </a:rPr>
              <a:t> et ses logiciels n´ont pas permis d´identifier les blocs cassés. Le senseur de poids est destiné à régler la tension du câble au moment de l´enregistrement des datas. Il n’est pas conçu pour apprécier le poids dans l’eau, sachant que la limite de rupture acceptée dans le DIT est 2%.</a:t>
            </a:r>
          </a:p>
          <a:p>
            <a:pPr marL="285750" indent="-285750" algn="just">
              <a:buFont typeface="Arial" panose="020B0604020202020204" pitchFamily="34" charset="0"/>
              <a:buChar char="•"/>
              <a:tabLst>
                <a:tab pos="1768793" algn="l"/>
              </a:tabLst>
            </a:pPr>
            <a:r>
              <a:rPr lang="fr-FR" sz="1400" dirty="0">
                <a:latin typeface="+mj-lt"/>
                <a:ea typeface="Times New Roman" panose="02020603050405020304" pitchFamily="18" charset="0"/>
              </a:rPr>
              <a:t>Les trous réels n’étaient pas toujours visibles sur le logiciel VISIBLOC™ et parfois le logiciel indiquait des trous qui n’existaient pas.</a:t>
            </a:r>
          </a:p>
        </p:txBody>
      </p:sp>
      <p:pic>
        <p:nvPicPr>
          <p:cNvPr id="9" name="Image 8" descr="C:\Users\em01\Desktop\MEE-logo-960x500.jpg"/>
          <p:cNvPicPr/>
          <p:nvPr/>
        </p:nvPicPr>
        <p:blipFill rotWithShape="1">
          <a:blip r:embed="rId5" cstate="print">
            <a:extLst>
              <a:ext uri="{BEBA8EAE-BF5A-486C-A8C5-ECC9F3942E4B}">
                <a14:imgProps xmlns:a14="http://schemas.microsoft.com/office/drawing/2010/main">
                  <a14:imgLayer r:embed="rId6">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1" name="Picture 3" descr="D:\0.RIEGONOR\DIVERS\SEMINAIRE ANP\logo-Riegonor-sans fon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C:\Users\em01\Desktop\logo.png"/>
          <p:cNvPicPr/>
          <p:nvPr/>
        </p:nvPicPr>
        <p:blipFill rotWithShape="1">
          <a:blip r:embed="rId8">
            <a:extLst>
              <a:ext uri="{BEBA8EAE-BF5A-486C-A8C5-ECC9F3942E4B}">
                <a14:imgProps xmlns:a14="http://schemas.microsoft.com/office/drawing/2010/main">
                  <a14:imgLayer r:embed="rId9">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99783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7452" y="1103494"/>
            <a:ext cx="7597114" cy="1792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359025" algn="l"/>
              </a:tabLst>
              <a:defRPr>
                <a:solidFill>
                  <a:schemeClr val="tx1"/>
                </a:solidFill>
                <a:latin typeface="Arial" panose="020B0604020202020204" pitchFamily="34" charset="0"/>
              </a:defRPr>
            </a:lvl1pPr>
            <a:lvl2pPr eaLnBrk="0" fontAlgn="base" hangingPunct="0">
              <a:spcBef>
                <a:spcPct val="0"/>
              </a:spcBef>
              <a:spcAft>
                <a:spcPct val="0"/>
              </a:spcAft>
              <a:tabLst>
                <a:tab pos="2359025" algn="l"/>
              </a:tabLst>
              <a:defRPr>
                <a:solidFill>
                  <a:schemeClr val="tx1"/>
                </a:solidFill>
                <a:latin typeface="Arial" panose="020B0604020202020204" pitchFamily="34" charset="0"/>
              </a:defRPr>
            </a:lvl2pPr>
            <a:lvl3pPr eaLnBrk="0" fontAlgn="base" hangingPunct="0">
              <a:spcBef>
                <a:spcPct val="0"/>
              </a:spcBef>
              <a:spcAft>
                <a:spcPct val="0"/>
              </a:spcAft>
              <a:tabLst>
                <a:tab pos="2359025" algn="l"/>
              </a:tabLst>
              <a:defRPr>
                <a:solidFill>
                  <a:schemeClr val="tx1"/>
                </a:solidFill>
                <a:latin typeface="Arial" panose="020B0604020202020204" pitchFamily="34" charset="0"/>
              </a:defRPr>
            </a:lvl3pPr>
            <a:lvl4pPr eaLnBrk="0" fontAlgn="base" hangingPunct="0">
              <a:spcBef>
                <a:spcPct val="0"/>
              </a:spcBef>
              <a:spcAft>
                <a:spcPct val="0"/>
              </a:spcAft>
              <a:tabLst>
                <a:tab pos="2359025" algn="l"/>
              </a:tabLst>
              <a:defRPr>
                <a:solidFill>
                  <a:schemeClr val="tx1"/>
                </a:solidFill>
                <a:latin typeface="Arial" panose="020B0604020202020204" pitchFamily="34" charset="0"/>
              </a:defRPr>
            </a:lvl4pPr>
            <a:lvl5pPr eaLnBrk="0" fontAlgn="base" hangingPunct="0">
              <a:spcBef>
                <a:spcPct val="0"/>
              </a:spcBef>
              <a:spcAft>
                <a:spcPct val="0"/>
              </a:spcAft>
              <a:tabLst>
                <a:tab pos="2359025" algn="l"/>
              </a:tabLst>
              <a:defRPr>
                <a:solidFill>
                  <a:schemeClr val="tx1"/>
                </a:solidFill>
                <a:latin typeface="Arial" panose="020B0604020202020204" pitchFamily="34" charset="0"/>
              </a:defRPr>
            </a:lvl5pPr>
            <a:lvl6pPr eaLnBrk="0" fontAlgn="base" hangingPunct="0">
              <a:spcBef>
                <a:spcPct val="0"/>
              </a:spcBef>
              <a:spcAft>
                <a:spcPct val="0"/>
              </a:spcAft>
              <a:tabLst>
                <a:tab pos="2359025" algn="l"/>
              </a:tabLst>
              <a:defRPr>
                <a:solidFill>
                  <a:schemeClr val="tx1"/>
                </a:solidFill>
                <a:latin typeface="Arial" panose="020B0604020202020204" pitchFamily="34" charset="0"/>
              </a:defRPr>
            </a:lvl6pPr>
            <a:lvl7pPr eaLnBrk="0" fontAlgn="base" hangingPunct="0">
              <a:spcBef>
                <a:spcPct val="0"/>
              </a:spcBef>
              <a:spcAft>
                <a:spcPct val="0"/>
              </a:spcAft>
              <a:tabLst>
                <a:tab pos="2359025" algn="l"/>
              </a:tabLst>
              <a:defRPr>
                <a:solidFill>
                  <a:schemeClr val="tx1"/>
                </a:solidFill>
                <a:latin typeface="Arial" panose="020B0604020202020204" pitchFamily="34" charset="0"/>
              </a:defRPr>
            </a:lvl7pPr>
            <a:lvl8pPr eaLnBrk="0" fontAlgn="base" hangingPunct="0">
              <a:spcBef>
                <a:spcPct val="0"/>
              </a:spcBef>
              <a:spcAft>
                <a:spcPct val="0"/>
              </a:spcAft>
              <a:tabLst>
                <a:tab pos="2359025" algn="l"/>
              </a:tabLst>
              <a:defRPr>
                <a:solidFill>
                  <a:schemeClr val="tx1"/>
                </a:solidFill>
                <a:latin typeface="Arial" panose="020B0604020202020204" pitchFamily="34" charset="0"/>
              </a:defRPr>
            </a:lvl8pPr>
            <a:lvl9pPr eaLnBrk="0" fontAlgn="base" hangingPunct="0">
              <a:spcBef>
                <a:spcPct val="0"/>
              </a:spcBef>
              <a:spcAft>
                <a:spcPct val="0"/>
              </a:spcAft>
              <a:tabLst>
                <a:tab pos="2359025" algn="l"/>
              </a:tabLst>
              <a:defRPr>
                <a:solidFill>
                  <a:schemeClr val="tx1"/>
                </a:solidFill>
                <a:latin typeface="Arial" panose="020B0604020202020204" pitchFamily="34" charset="0"/>
              </a:defRPr>
            </a:lvl9pPr>
          </a:lstStyle>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Une différence allant jusqu’à 2,5%  dans le calcul de la densité de pose, entre celle donnée par VISIBLOC™ et celle calculée avec AUTOCAD a été mise en évidence.</a:t>
            </a:r>
            <a:endParaRPr lang="fr-FR" altLang="fr-FR" sz="1400" dirty="0">
              <a:latin typeface="+mj-lt"/>
              <a:ea typeface="Times New Roman" panose="02020603050405020304" pitchFamily="18" charset="0"/>
            </a:endParaRPr>
          </a:p>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Des défauts de contact avec la sous-couche n’ont pas toujours été indiqués par le logiciel.</a:t>
            </a:r>
            <a:endParaRPr lang="fr-FR" altLang="fr-FR" sz="1400" dirty="0">
              <a:latin typeface="+mj-lt"/>
              <a:ea typeface="Times New Roman" panose="02020603050405020304" pitchFamily="18" charset="0"/>
            </a:endParaRPr>
          </a:p>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Tous ces problèmes avaient été signalés à MESURIS et CLI mais n’avaient pas été solutionnés quand CLAS a quitté le projet.</a:t>
            </a:r>
            <a:endParaRPr lang="fr-FR" altLang="fr-FR" sz="1400" dirty="0">
              <a:latin typeface="+mj-lt"/>
              <a:ea typeface="Times New Roman" panose="02020603050405020304" pitchFamily="18" charset="0"/>
            </a:endParaRPr>
          </a:p>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Entre 2014 et 2018, sur le chantier de la NRL, après deux années de pose des blocs ACCROPODE™II, CLI dans son rapport de visite numéro 5 de Mai 2016 faisait le constat suivant :</a:t>
            </a:r>
            <a:endParaRPr lang="fr-FR" altLang="fr-FR" sz="1400" dirty="0">
              <a:latin typeface="+mj-lt"/>
              <a:ea typeface="Times New Roman" panose="02020603050405020304" pitchFamily="18" charset="0"/>
            </a:endParaRPr>
          </a:p>
          <a:p>
            <a:pPr marL="285750" indent="-285750" defTabSz="685800">
              <a:buFont typeface="Arial" panose="020B0604020202020204" pitchFamily="34" charset="0"/>
              <a:buChar char="•"/>
              <a:tabLst>
                <a:tab pos="1769269" algn="l"/>
              </a:tabLst>
            </a:pPr>
            <a:endParaRPr lang="fr-FR" altLang="fr-FR" sz="1400" dirty="0">
              <a:latin typeface="+mj-lt"/>
            </a:endParaRPr>
          </a:p>
        </p:txBody>
      </p:sp>
      <p:pic>
        <p:nvPicPr>
          <p:cNvPr id="12289" name="Picture 1" descr="R5 CLI 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8785" y="2895291"/>
            <a:ext cx="5348340" cy="1160860"/>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357452" y="4086837"/>
            <a:ext cx="8051006"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359025" algn="l"/>
              </a:tabLst>
              <a:defRPr>
                <a:solidFill>
                  <a:schemeClr val="tx1"/>
                </a:solidFill>
                <a:latin typeface="Arial" panose="020B0604020202020204" pitchFamily="34" charset="0"/>
              </a:defRPr>
            </a:lvl1pPr>
            <a:lvl2pPr eaLnBrk="0" fontAlgn="base" hangingPunct="0">
              <a:spcBef>
                <a:spcPct val="0"/>
              </a:spcBef>
              <a:spcAft>
                <a:spcPct val="0"/>
              </a:spcAft>
              <a:tabLst>
                <a:tab pos="2359025" algn="l"/>
              </a:tabLst>
              <a:defRPr>
                <a:solidFill>
                  <a:schemeClr val="tx1"/>
                </a:solidFill>
                <a:latin typeface="Arial" panose="020B0604020202020204" pitchFamily="34" charset="0"/>
              </a:defRPr>
            </a:lvl2pPr>
            <a:lvl3pPr eaLnBrk="0" fontAlgn="base" hangingPunct="0">
              <a:spcBef>
                <a:spcPct val="0"/>
              </a:spcBef>
              <a:spcAft>
                <a:spcPct val="0"/>
              </a:spcAft>
              <a:tabLst>
                <a:tab pos="2359025" algn="l"/>
              </a:tabLst>
              <a:defRPr>
                <a:solidFill>
                  <a:schemeClr val="tx1"/>
                </a:solidFill>
                <a:latin typeface="Arial" panose="020B0604020202020204" pitchFamily="34" charset="0"/>
              </a:defRPr>
            </a:lvl3pPr>
            <a:lvl4pPr eaLnBrk="0" fontAlgn="base" hangingPunct="0">
              <a:spcBef>
                <a:spcPct val="0"/>
              </a:spcBef>
              <a:spcAft>
                <a:spcPct val="0"/>
              </a:spcAft>
              <a:tabLst>
                <a:tab pos="2359025" algn="l"/>
              </a:tabLst>
              <a:defRPr>
                <a:solidFill>
                  <a:schemeClr val="tx1"/>
                </a:solidFill>
                <a:latin typeface="Arial" panose="020B0604020202020204" pitchFamily="34" charset="0"/>
              </a:defRPr>
            </a:lvl4pPr>
            <a:lvl5pPr eaLnBrk="0" fontAlgn="base" hangingPunct="0">
              <a:spcBef>
                <a:spcPct val="0"/>
              </a:spcBef>
              <a:spcAft>
                <a:spcPct val="0"/>
              </a:spcAft>
              <a:tabLst>
                <a:tab pos="2359025" algn="l"/>
              </a:tabLst>
              <a:defRPr>
                <a:solidFill>
                  <a:schemeClr val="tx1"/>
                </a:solidFill>
                <a:latin typeface="Arial" panose="020B0604020202020204" pitchFamily="34" charset="0"/>
              </a:defRPr>
            </a:lvl5pPr>
            <a:lvl6pPr eaLnBrk="0" fontAlgn="base" hangingPunct="0">
              <a:spcBef>
                <a:spcPct val="0"/>
              </a:spcBef>
              <a:spcAft>
                <a:spcPct val="0"/>
              </a:spcAft>
              <a:tabLst>
                <a:tab pos="2359025" algn="l"/>
              </a:tabLst>
              <a:defRPr>
                <a:solidFill>
                  <a:schemeClr val="tx1"/>
                </a:solidFill>
                <a:latin typeface="Arial" panose="020B0604020202020204" pitchFamily="34" charset="0"/>
              </a:defRPr>
            </a:lvl6pPr>
            <a:lvl7pPr eaLnBrk="0" fontAlgn="base" hangingPunct="0">
              <a:spcBef>
                <a:spcPct val="0"/>
              </a:spcBef>
              <a:spcAft>
                <a:spcPct val="0"/>
              </a:spcAft>
              <a:tabLst>
                <a:tab pos="2359025" algn="l"/>
              </a:tabLst>
              <a:defRPr>
                <a:solidFill>
                  <a:schemeClr val="tx1"/>
                </a:solidFill>
                <a:latin typeface="Arial" panose="020B0604020202020204" pitchFamily="34" charset="0"/>
              </a:defRPr>
            </a:lvl7pPr>
            <a:lvl8pPr eaLnBrk="0" fontAlgn="base" hangingPunct="0">
              <a:spcBef>
                <a:spcPct val="0"/>
              </a:spcBef>
              <a:spcAft>
                <a:spcPct val="0"/>
              </a:spcAft>
              <a:tabLst>
                <a:tab pos="2359025" algn="l"/>
              </a:tabLst>
              <a:defRPr>
                <a:solidFill>
                  <a:schemeClr val="tx1"/>
                </a:solidFill>
                <a:latin typeface="Arial" panose="020B0604020202020204" pitchFamily="34" charset="0"/>
              </a:defRPr>
            </a:lvl8pPr>
            <a:lvl9pPr eaLnBrk="0" fontAlgn="base" hangingPunct="0">
              <a:spcBef>
                <a:spcPct val="0"/>
              </a:spcBef>
              <a:spcAft>
                <a:spcPct val="0"/>
              </a:spcAft>
              <a:tabLst>
                <a:tab pos="2359025" algn="l"/>
              </a:tabLst>
              <a:defRPr>
                <a:solidFill>
                  <a:schemeClr val="tx1"/>
                </a:solidFill>
                <a:latin typeface="Arial" panose="020B0604020202020204" pitchFamily="34" charset="0"/>
              </a:defRPr>
            </a:lvl9pPr>
          </a:lstStyle>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Les problèmes d’imbrication étaient mis en évidence dans plusieurs rapports de visites qui signalent à l’entreprise, la nécessité de descendre les centres de gravité des blocs.</a:t>
            </a:r>
            <a:endParaRPr lang="fr-FR" altLang="fr-FR" sz="1400" dirty="0">
              <a:latin typeface="+mj-lt"/>
              <a:ea typeface="Times New Roman" panose="02020603050405020304" pitchFamily="18" charset="0"/>
            </a:endParaRPr>
          </a:p>
          <a:p>
            <a:pPr marL="285750" indent="-285750" algn="just" defTabSz="685800">
              <a:buFont typeface="Arial" panose="020B0604020202020204" pitchFamily="34" charset="0"/>
              <a:buChar char="•"/>
              <a:tabLst>
                <a:tab pos="1769269" algn="l"/>
              </a:tabLst>
            </a:pPr>
            <a:r>
              <a:rPr lang="fr-FR" altLang="fr-FR" sz="1400" dirty="0">
                <a:latin typeface="+mj-lt"/>
                <a:ea typeface="Times New Roman" panose="02020603050405020304" pitchFamily="18" charset="0"/>
                <a:cs typeface="Calibri" panose="020F0502020204030204" pitchFamily="34" charset="0"/>
              </a:rPr>
              <a:t>A partir de 2018 des problèmes de casses anormales des ACCROPODE™II voient le jour et donnent lieu à un contentieux, suivi d’importantes déconstructions et reconstructions des carapaces des digues de la NRL qui se sont achevées en 2023. Ces travaux de reprises ont fait appel à des équipes de scaphandriers.</a:t>
            </a:r>
            <a:endParaRPr lang="fr-FR" altLang="fr-FR" sz="1400" dirty="0">
              <a:latin typeface="+mj-lt"/>
              <a:ea typeface="Times New Roman" panose="02020603050405020304" pitchFamily="18" charset="0"/>
            </a:endParaRPr>
          </a:p>
          <a:p>
            <a:pPr marL="285750" indent="-285750" algn="just" defTabSz="685800">
              <a:buFont typeface="Arial" panose="020B0604020202020204" pitchFamily="34" charset="0"/>
              <a:buChar char="•"/>
              <a:tabLst>
                <a:tab pos="1769269" algn="l"/>
              </a:tabLst>
            </a:pPr>
            <a:r>
              <a:rPr lang="fr-FR" altLang="fr-FR" sz="1400" dirty="0">
                <a:solidFill>
                  <a:srgbClr val="000000"/>
                </a:solidFill>
                <a:latin typeface="+mj-lt"/>
                <a:ea typeface="Times New Roman" panose="02020603050405020304" pitchFamily="18" charset="0"/>
                <a:cs typeface="Calibri" panose="020F0502020204030204" pitchFamily="34" charset="0"/>
              </a:rPr>
              <a:t>En 2020, sur le projet de Port La Nouvelle, la mise en place des ACCROPODE™II a commencé avec les systèmes POSIBLOC™. Après un an et demi ces systèmes ont été démontés et remplacés par des équipes de scaphandriers. </a:t>
            </a:r>
            <a:endParaRPr lang="fr-FR" altLang="fr-FR" sz="1400" dirty="0">
              <a:latin typeface="+mj-lt"/>
              <a:ea typeface="Times New Roman" panose="02020603050405020304" pitchFamily="18" charset="0"/>
            </a:endParaRPr>
          </a:p>
          <a:p>
            <a:pPr marL="285750" indent="-285750" defTabSz="685800">
              <a:buFont typeface="Arial" panose="020B0604020202020204" pitchFamily="34" charset="0"/>
              <a:buChar char="•"/>
              <a:tabLst>
                <a:tab pos="1769269" algn="l"/>
              </a:tabLst>
            </a:pPr>
            <a:endParaRPr lang="fr-FR" altLang="fr-FR" sz="1400" dirty="0">
              <a:latin typeface="+mj-lt"/>
            </a:endParaRPr>
          </a:p>
        </p:txBody>
      </p:sp>
      <p:pic>
        <p:nvPicPr>
          <p:cNvPr id="6" name="Image 5" descr="C:\Users\em01\Desktop\MEE-logo-960x500.jpg"/>
          <p:cNvPicPr/>
          <p:nvPr/>
        </p:nvPicPr>
        <p:blipFill rotWithShape="1">
          <a:blip r:embed="rId3" cstate="print">
            <a:extLst>
              <a:ext uri="{BEBA8EAE-BF5A-486C-A8C5-ECC9F3942E4B}">
                <a14:imgProps xmlns:a14="http://schemas.microsoft.com/office/drawing/2010/main">
                  <a14:imgLayer r:embed="rId4">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7" name="Picture 3" descr="D:\0.RIEGONOR\DIVERS\SEMINAIRE ANP\logo-Riegonor-sans fo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C:\Users\em01\Desktop\logo.png"/>
          <p:cNvPicPr/>
          <p:nvPr/>
        </p:nvPicPr>
        <p:blipFill rotWithShape="1">
          <a:blip r:embed="rId6">
            <a:extLst>
              <a:ext uri="{BEBA8EAE-BF5A-486C-A8C5-ECC9F3942E4B}">
                <a14:imgProps xmlns:a14="http://schemas.microsoft.com/office/drawing/2010/main">
                  <a14:imgLayer r:embed="rId7">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9014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5656" y="2708920"/>
            <a:ext cx="6120680" cy="1084015"/>
          </a:xfrm>
          <a:prstGeom prst="rect">
            <a:avLst/>
          </a:prstGeom>
        </p:spPr>
        <p:txBody>
          <a:bodyPr wrap="square">
            <a:spAutoFit/>
          </a:bodyPr>
          <a:lstStyle/>
          <a:p>
            <a:pPr algn="just">
              <a:lnSpc>
                <a:spcPct val="107000"/>
              </a:lnSpc>
              <a:spcAft>
                <a:spcPts val="800"/>
              </a:spcAft>
            </a:pPr>
            <a:r>
              <a:rPr lang="fr-FR" dirty="0">
                <a:latin typeface="Agency FB" panose="020B0503020202020204" pitchFamily="34" charset="0"/>
              </a:rPr>
              <a:t>Le POSIBLOC™ ne permet pas d’atteindre les objectifs de production annoncés, il ne permet pas de rentrer dans les critères d’acceptation d’une carapace.</a:t>
            </a:r>
          </a:p>
          <a:p>
            <a:pPr algn="just">
              <a:lnSpc>
                <a:spcPct val="107000"/>
              </a:lnSpc>
              <a:spcAft>
                <a:spcPts val="800"/>
              </a:spcAft>
            </a:pPr>
            <a:r>
              <a:rPr lang="fr-FR" dirty="0">
                <a:latin typeface="Agency FB" panose="020B0503020202020204" pitchFamily="34" charset="0"/>
              </a:rPr>
              <a:t>Nous ne recommandons pas le POSIBLOC™.</a:t>
            </a:r>
          </a:p>
        </p:txBody>
      </p:sp>
      <p:pic>
        <p:nvPicPr>
          <p:cNvPr id="6" name="Image 5"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7"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392906" y="1268760"/>
            <a:ext cx="3065455" cy="369332"/>
          </a:xfrm>
          <a:prstGeom prst="rect">
            <a:avLst/>
          </a:prstGeom>
        </p:spPr>
        <p:txBody>
          <a:bodyPr vert="horz" lIns="0" rIns="0" bIns="0" anchor="b">
            <a:noAutofit/>
          </a:bodyPr>
          <a:lstStyle/>
          <a:p>
            <a:pPr>
              <a:spcBef>
                <a:spcPct val="0"/>
              </a:spcBef>
            </a:pPr>
            <a:r>
              <a:rPr lang="fr-FR" b="1" cap="small" dirty="0">
                <a:solidFill>
                  <a:schemeClr val="accent1">
                    <a:lumMod val="60000"/>
                    <a:lumOff val="40000"/>
                  </a:schemeClr>
                </a:solidFill>
                <a:latin typeface="Tw Cen MT" pitchFamily="34" charset="0"/>
              </a:rPr>
              <a:t>Notre avis sur le POSIBLOC™</a:t>
            </a:r>
          </a:p>
        </p:txBody>
      </p:sp>
      <p:pic>
        <p:nvPicPr>
          <p:cNvPr id="9" name="Image 8"/>
          <p:cNvPicPr>
            <a:picLocks noChangeAspect="1"/>
          </p:cNvPicPr>
          <p:nvPr/>
        </p:nvPicPr>
        <p:blipFill>
          <a:blip r:embed="rId7"/>
          <a:stretch>
            <a:fillRect/>
          </a:stretch>
        </p:blipFill>
        <p:spPr>
          <a:xfrm>
            <a:off x="1043608" y="2276872"/>
            <a:ext cx="358925" cy="331696"/>
          </a:xfrm>
          <a:prstGeom prst="rect">
            <a:avLst/>
          </a:prstGeom>
        </p:spPr>
      </p:pic>
    </p:spTree>
    <p:extLst>
      <p:ext uri="{BB962C8B-B14F-4D97-AF65-F5344CB8AC3E}">
        <p14:creationId xmlns:p14="http://schemas.microsoft.com/office/powerpoint/2010/main" val="983996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chosc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2745" y="1700808"/>
            <a:ext cx="3499538" cy="1974073"/>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3313" name="Picture 1" descr="Echoscop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9140" y="3911148"/>
            <a:ext cx="3513143" cy="2069653"/>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413827" y="1593086"/>
            <a:ext cx="3143250" cy="222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fr-FR" altLang="fr-FR" sz="1400" b="1" dirty="0">
                <a:solidFill>
                  <a:srgbClr val="00B0F0"/>
                </a:solidFill>
                <a:latin typeface="+mj-lt"/>
                <a:ea typeface="Times New Roman" panose="02020603050405020304" pitchFamily="18" charset="0"/>
                <a:cs typeface="Calibri" panose="020F0502020204030204" pitchFamily="34" charset="0"/>
              </a:rPr>
              <a:t>Présentation de </a:t>
            </a:r>
            <a:r>
              <a:rPr lang="fr-FR" altLang="fr-FR" sz="1400" b="1" dirty="0" smtClean="0">
                <a:solidFill>
                  <a:srgbClr val="00B0F0"/>
                </a:solidFill>
                <a:latin typeface="+mj-lt"/>
                <a:ea typeface="Times New Roman" panose="02020603050405020304" pitchFamily="18" charset="0"/>
                <a:cs typeface="Calibri" panose="020F0502020204030204" pitchFamily="34" charset="0"/>
              </a:rPr>
              <a:t>l’outil</a:t>
            </a:r>
          </a:p>
          <a:p>
            <a:pPr defTabSz="685800" eaLnBrk="0" fontAlgn="base" hangingPunct="0">
              <a:spcBef>
                <a:spcPct val="0"/>
              </a:spcBef>
              <a:spcAft>
                <a:spcPct val="0"/>
              </a:spcAft>
            </a:pPr>
            <a:endParaRPr lang="fr-FR" altLang="fr-FR" sz="1400" dirty="0">
              <a:latin typeface="+mj-lt"/>
              <a:ea typeface="Times New Roman" panose="02020603050405020304" pitchFamily="18" charset="0"/>
            </a:endParaRPr>
          </a:p>
          <a:p>
            <a:pPr marL="285750" indent="-285750" defTabSz="685800" eaLnBrk="0" fontAlgn="base" hangingPunct="0">
              <a:spcBef>
                <a:spcPct val="0"/>
              </a:spcBef>
              <a:spcAft>
                <a:spcPct val="0"/>
              </a:spcAft>
              <a:buFont typeface="Arial" panose="020B0604020202020204" pitchFamily="34" charset="0"/>
              <a:buChar char="•"/>
            </a:pPr>
            <a:r>
              <a:rPr lang="fr-FR" altLang="fr-FR" sz="1400" dirty="0">
                <a:latin typeface="+mj-lt"/>
                <a:ea typeface="Times New Roman" panose="02020603050405020304" pitchFamily="18" charset="0"/>
                <a:cs typeface="Calibri" panose="020F0502020204030204" pitchFamily="34" charset="0"/>
              </a:rPr>
              <a:t>L’ECHOSCOPE est un outil acoustique de type sonar, vendu par la société CODA OCTOPUS</a:t>
            </a:r>
            <a:r>
              <a:rPr lang="fr-FR" altLang="fr-FR" sz="1400" dirty="0" smtClean="0">
                <a:latin typeface="+mj-lt"/>
                <a:ea typeface="Times New Roman" panose="02020603050405020304" pitchFamily="18" charset="0"/>
                <a:cs typeface="Calibri" panose="020F0502020204030204" pitchFamily="34" charset="0"/>
              </a:rPr>
              <a:t>.</a:t>
            </a:r>
          </a:p>
          <a:p>
            <a:pPr marL="285750" indent="-285750" defTabSz="685800" eaLnBrk="0" fontAlgn="base" hangingPunct="0">
              <a:spcBef>
                <a:spcPct val="0"/>
              </a:spcBef>
              <a:spcAft>
                <a:spcPct val="0"/>
              </a:spcAft>
              <a:buFont typeface="Arial" panose="020B0604020202020204" pitchFamily="34" charset="0"/>
              <a:buChar char="•"/>
            </a:pPr>
            <a:endParaRPr lang="fr-FR" altLang="fr-FR" sz="1400" dirty="0">
              <a:latin typeface="+mj-lt"/>
              <a:ea typeface="Times New Roman" panose="02020603050405020304" pitchFamily="18" charset="0"/>
            </a:endParaRPr>
          </a:p>
          <a:p>
            <a:pPr marL="285750" indent="-285750" defTabSz="685800" eaLnBrk="0" fontAlgn="base" hangingPunct="0">
              <a:spcBef>
                <a:spcPct val="0"/>
              </a:spcBef>
              <a:spcAft>
                <a:spcPct val="0"/>
              </a:spcAft>
              <a:buFont typeface="Arial" panose="020B0604020202020204" pitchFamily="34" charset="0"/>
              <a:buChar char="•"/>
            </a:pPr>
            <a:r>
              <a:rPr lang="fr-FR" altLang="fr-FR" sz="1400" dirty="0">
                <a:latin typeface="+mj-lt"/>
                <a:ea typeface="Times New Roman" panose="02020603050405020304" pitchFamily="18" charset="0"/>
                <a:cs typeface="Calibri" panose="020F0502020204030204" pitchFamily="34" charset="0"/>
              </a:rPr>
              <a:t>Fixé sur un espar, il fait face à la carapace et renvoie une représentation du réel à l’opérateur.</a:t>
            </a:r>
            <a:endParaRPr lang="fr-FR" altLang="fr-FR" sz="1400" dirty="0">
              <a:latin typeface="+mj-lt"/>
              <a:ea typeface="Times New Roman" panose="02020603050405020304" pitchFamily="18" charset="0"/>
            </a:endParaRPr>
          </a:p>
          <a:p>
            <a:pPr defTabSz="685800" eaLnBrk="0" fontAlgn="base" hangingPunct="0">
              <a:spcBef>
                <a:spcPct val="0"/>
              </a:spcBef>
              <a:spcAft>
                <a:spcPct val="0"/>
              </a:spcAft>
            </a:pPr>
            <a:endParaRPr lang="fr-FR" altLang="fr-FR" sz="1400" dirty="0">
              <a:latin typeface="+mj-lt"/>
            </a:endParaRPr>
          </a:p>
        </p:txBody>
      </p:sp>
      <p:sp>
        <p:nvSpPr>
          <p:cNvPr id="6" name="Rectangle 4"/>
          <p:cNvSpPr>
            <a:spLocks noChangeArrowheads="1"/>
          </p:cNvSpPr>
          <p:nvPr/>
        </p:nvSpPr>
        <p:spPr bwMode="auto">
          <a:xfrm>
            <a:off x="398943" y="4196421"/>
            <a:ext cx="317301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285750" indent="-285750" defTabSz="685800" eaLnBrk="0" fontAlgn="base" hangingPunct="0">
              <a:spcBef>
                <a:spcPct val="0"/>
              </a:spcBef>
              <a:spcAft>
                <a:spcPct val="0"/>
              </a:spcAft>
              <a:buFont typeface="Arial" panose="020B0604020202020204" pitchFamily="34" charset="0"/>
              <a:buChar char="•"/>
            </a:pPr>
            <a:r>
              <a:rPr lang="fr-FR" altLang="fr-FR" sz="1400" dirty="0">
                <a:latin typeface="+mj-lt"/>
                <a:ea typeface="Times New Roman" panose="02020603050405020304" pitchFamily="18" charset="0"/>
                <a:cs typeface="Calibri" panose="020F0502020204030204" pitchFamily="34" charset="0"/>
              </a:rPr>
              <a:t>Le bloc en mouvement est parfaitement identifié. Les bloc de la dernière rangée posée sont visibles.</a:t>
            </a:r>
            <a:endParaRPr lang="fr-FR" altLang="fr-FR" sz="1400" dirty="0">
              <a:latin typeface="+mj-lt"/>
              <a:ea typeface="Times New Roman" panose="02020603050405020304" pitchFamily="18" charset="0"/>
            </a:endParaRPr>
          </a:p>
          <a:p>
            <a:pPr marL="285750" indent="-285750" defTabSz="685800" eaLnBrk="0" fontAlgn="base" hangingPunct="0">
              <a:spcBef>
                <a:spcPct val="0"/>
              </a:spcBef>
              <a:spcAft>
                <a:spcPct val="0"/>
              </a:spcAft>
              <a:buFont typeface="Arial" panose="020B0604020202020204" pitchFamily="34" charset="0"/>
              <a:buChar char="•"/>
            </a:pPr>
            <a:endParaRPr lang="fr-FR" altLang="fr-FR" sz="1350" dirty="0">
              <a:latin typeface="Arial" panose="020B0604020202020204" pitchFamily="34" charset="0"/>
            </a:endParaRPr>
          </a:p>
        </p:txBody>
      </p:sp>
      <p:sp>
        <p:nvSpPr>
          <p:cNvPr id="7" name="Rectangle 5"/>
          <p:cNvSpPr>
            <a:spLocks noChangeArrowheads="1"/>
          </p:cNvSpPr>
          <p:nvPr/>
        </p:nvSpPr>
        <p:spPr bwMode="auto">
          <a:xfrm>
            <a:off x="392907" y="7414826"/>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FR" sz="1350"/>
          </a:p>
        </p:txBody>
      </p:sp>
      <p:pic>
        <p:nvPicPr>
          <p:cNvPr id="9" name="Image 8"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1"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531471" y="923787"/>
            <a:ext cx="1777794" cy="369332"/>
          </a:xfrm>
          <a:prstGeom prst="rect">
            <a:avLst/>
          </a:prstGeom>
        </p:spPr>
        <p:txBody>
          <a:bodyPr wrap="none">
            <a:spAutoFit/>
          </a:bodyPr>
          <a:lstStyle/>
          <a:p>
            <a:pPr>
              <a:spcBef>
                <a:spcPct val="0"/>
              </a:spcBef>
            </a:pPr>
            <a:r>
              <a:rPr lang="fr-FR" altLang="fr-FR" b="1" cap="small" dirty="0" smtClean="0">
                <a:solidFill>
                  <a:schemeClr val="accent1">
                    <a:lumMod val="60000"/>
                    <a:lumOff val="40000"/>
                  </a:schemeClr>
                </a:solidFill>
                <a:latin typeface="Tw Cen MT" pitchFamily="34" charset="0"/>
              </a:rPr>
              <a:t>4</a:t>
            </a:r>
            <a:r>
              <a:rPr lang="fr-FR" altLang="fr-FR" b="1" dirty="0" smtClean="0">
                <a:solidFill>
                  <a:srgbClr val="00B0F0"/>
                </a:solidFill>
                <a:latin typeface="+mj-lt"/>
              </a:rPr>
              <a:t>. </a:t>
            </a:r>
            <a:r>
              <a:rPr lang="fr-FR" altLang="fr-FR" b="1" cap="small" dirty="0" smtClean="0">
                <a:solidFill>
                  <a:schemeClr val="accent1">
                    <a:lumMod val="60000"/>
                    <a:lumOff val="40000"/>
                  </a:schemeClr>
                </a:solidFill>
                <a:latin typeface="Tw Cen MT" pitchFamily="34" charset="0"/>
              </a:rPr>
              <a:t>L’ECHOSCOPE</a:t>
            </a:r>
            <a:endParaRPr lang="fr-FR" altLang="fr-FR" b="1" cap="small" dirty="0">
              <a:solidFill>
                <a:schemeClr val="accent1">
                  <a:lumMod val="60000"/>
                  <a:lumOff val="40000"/>
                </a:schemeClr>
              </a:solidFill>
              <a:latin typeface="Tw Cen MT" pitchFamily="34" charset="0"/>
            </a:endParaRPr>
          </a:p>
        </p:txBody>
      </p:sp>
    </p:spTree>
    <p:extLst>
      <p:ext uri="{BB962C8B-B14F-4D97-AF65-F5344CB8AC3E}">
        <p14:creationId xmlns:p14="http://schemas.microsoft.com/office/powerpoint/2010/main" val="3521983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4147" y="2558224"/>
            <a:ext cx="5654279" cy="2677656"/>
          </a:xfrm>
          <a:prstGeom prst="rect">
            <a:avLst/>
          </a:prstGeom>
        </p:spPr>
        <p:txBody>
          <a:bodyPr wrap="square">
            <a:spAutoFit/>
          </a:bodyPr>
          <a:lstStyle/>
          <a:p>
            <a:pPr lvl="0" eaLnBrk="0" fontAlgn="base" hangingPunct="0">
              <a:spcBef>
                <a:spcPct val="0"/>
              </a:spcBef>
              <a:spcAft>
                <a:spcPct val="0"/>
              </a:spcAft>
            </a:pPr>
            <a:r>
              <a:rPr lang="fr-FR" altLang="fr-FR" sz="1400" dirty="0">
                <a:latin typeface="+mj-lt"/>
                <a:ea typeface="Times New Roman" panose="02020603050405020304" pitchFamily="18" charset="0"/>
                <a:cs typeface="Calibri" panose="020F0502020204030204" pitchFamily="34" charset="0"/>
              </a:rPr>
              <a:t>Nos inspecteurs ont travaillé avec l’ECHOSCOPE sur les projets suivants :</a:t>
            </a:r>
          </a:p>
          <a:p>
            <a:pPr lvl="0" eaLnBrk="0" fontAlgn="base" hangingPunct="0">
              <a:spcBef>
                <a:spcPct val="0"/>
              </a:spcBef>
              <a:spcAft>
                <a:spcPct val="0"/>
              </a:spcAft>
            </a:pPr>
            <a:endParaRPr lang="fr-FR" altLang="fr-FR" sz="1400" dirty="0">
              <a:latin typeface="+mj-l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ü"/>
            </a:pPr>
            <a:r>
              <a:rPr lang="fr-FR" altLang="fr-FR" sz="1400" dirty="0">
                <a:latin typeface="+mj-lt"/>
                <a:ea typeface="Times New Roman" panose="02020603050405020304" pitchFamily="18" charset="0"/>
                <a:cs typeface="Calibri" panose="020F0502020204030204" pitchFamily="34" charset="0"/>
              </a:rPr>
              <a:t>2009 RAS LAFFAN au Qatar avec le bloc ACCROPODE™.</a:t>
            </a:r>
          </a:p>
          <a:p>
            <a:pPr marL="285750" lvl="0" indent="-285750" eaLnBrk="0" fontAlgn="base" hangingPunct="0">
              <a:spcBef>
                <a:spcPct val="0"/>
              </a:spcBef>
              <a:spcAft>
                <a:spcPct val="0"/>
              </a:spcAft>
              <a:buFont typeface="Wingdings" panose="05000000000000000000" pitchFamily="2" charset="2"/>
              <a:buChar char="ü"/>
            </a:pPr>
            <a:endParaRPr lang="fr-FR" altLang="fr-FR" sz="1400" dirty="0">
              <a:latin typeface="+mj-l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ü"/>
            </a:pPr>
            <a:r>
              <a:rPr lang="fr-FR" altLang="fr-FR" sz="1400" dirty="0">
                <a:latin typeface="+mj-lt"/>
                <a:ea typeface="Times New Roman" panose="02020603050405020304" pitchFamily="18" charset="0"/>
                <a:cs typeface="Calibri" panose="020F0502020204030204" pitchFamily="34" charset="0"/>
              </a:rPr>
              <a:t>2012 Les îles de </a:t>
            </a:r>
            <a:r>
              <a:rPr lang="fr-FR" altLang="fr-FR" sz="1400" dirty="0" err="1">
                <a:latin typeface="+mj-lt"/>
                <a:ea typeface="Times New Roman" panose="02020603050405020304" pitchFamily="18" charset="0"/>
                <a:cs typeface="Calibri" panose="020F0502020204030204" pitchFamily="34" charset="0"/>
              </a:rPr>
              <a:t>Zakum</a:t>
            </a:r>
            <a:r>
              <a:rPr lang="fr-FR" altLang="fr-FR" sz="1400" dirty="0">
                <a:latin typeface="+mj-lt"/>
                <a:ea typeface="Times New Roman" panose="02020603050405020304" pitchFamily="18" charset="0"/>
                <a:cs typeface="Calibri" panose="020F0502020204030204" pitchFamily="34" charset="0"/>
              </a:rPr>
              <a:t> à Abu Dhabi avec les blocs ACCROPODE™II et X-bloc®.</a:t>
            </a:r>
            <a:endParaRPr lang="fr-FR" altLang="fr-FR" sz="1400" dirty="0">
              <a:latin typeface="+mj-l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ü"/>
            </a:pPr>
            <a:endParaRPr lang="fr-FR" altLang="fr-FR" sz="1400" dirty="0">
              <a:latin typeface="+mj-lt"/>
              <a:ea typeface="Times New Roman" panose="02020603050405020304" pitchFamily="18" charset="0"/>
              <a:cs typeface="Calibri" panose="020F050202020403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fr-FR" altLang="fr-FR" sz="1400" dirty="0">
                <a:latin typeface="+mj-lt"/>
                <a:ea typeface="Times New Roman" panose="02020603050405020304" pitchFamily="18" charset="0"/>
                <a:cs typeface="Calibri" panose="020F0502020204030204" pitchFamily="34" charset="0"/>
              </a:rPr>
              <a:t>2013 Constanta en Roumanie avec le bloc ACCROPODE™II.</a:t>
            </a:r>
            <a:endParaRPr lang="fr-FR" altLang="fr-FR" sz="1400" dirty="0">
              <a:latin typeface="+mj-l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ü"/>
            </a:pPr>
            <a:endParaRPr lang="fr-FR" altLang="fr-FR" sz="1400" dirty="0">
              <a:latin typeface="+mj-lt"/>
              <a:ea typeface="Times New Roman" panose="02020603050405020304" pitchFamily="18" charset="0"/>
              <a:cs typeface="Calibri" panose="020F050202020403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fr-FR" altLang="fr-FR" sz="1400" dirty="0">
                <a:latin typeface="+mj-lt"/>
                <a:ea typeface="Times New Roman" panose="02020603050405020304" pitchFamily="18" charset="0"/>
                <a:cs typeface="Calibri" panose="020F0502020204030204" pitchFamily="34" charset="0"/>
              </a:rPr>
              <a:t>2014 </a:t>
            </a:r>
            <a:r>
              <a:rPr lang="fr-FR" altLang="fr-FR" sz="1400" dirty="0" err="1">
                <a:latin typeface="+mj-lt"/>
                <a:ea typeface="Times New Roman" panose="02020603050405020304" pitchFamily="18" charset="0"/>
                <a:cs typeface="Calibri" panose="020F0502020204030204" pitchFamily="34" charset="0"/>
              </a:rPr>
              <a:t>Puerto</a:t>
            </a:r>
            <a:r>
              <a:rPr lang="fr-FR" altLang="fr-FR" sz="1400" dirty="0">
                <a:latin typeface="+mj-lt"/>
                <a:ea typeface="Times New Roman" panose="02020603050405020304" pitchFamily="18" charset="0"/>
                <a:cs typeface="Calibri" panose="020F0502020204030204" pitchFamily="34" charset="0"/>
              </a:rPr>
              <a:t> </a:t>
            </a:r>
            <a:r>
              <a:rPr lang="fr-FR" altLang="fr-FR" sz="1400" dirty="0" err="1">
                <a:latin typeface="+mj-lt"/>
                <a:ea typeface="Times New Roman" panose="02020603050405020304" pitchFamily="18" charset="0"/>
                <a:cs typeface="Calibri" panose="020F0502020204030204" pitchFamily="34" charset="0"/>
              </a:rPr>
              <a:t>Moin</a:t>
            </a:r>
            <a:r>
              <a:rPr lang="fr-FR" altLang="fr-FR" sz="1400" dirty="0">
                <a:latin typeface="+mj-lt"/>
                <a:ea typeface="Times New Roman" panose="02020603050405020304" pitchFamily="18" charset="0"/>
                <a:cs typeface="Calibri" panose="020F0502020204030204" pitchFamily="34" charset="0"/>
              </a:rPr>
              <a:t> au Costa Rica avec le bloc X-bloc®.</a:t>
            </a:r>
            <a:endParaRPr lang="fr-FR" altLang="fr-FR" sz="1400" dirty="0">
              <a:latin typeface="+mj-l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ü"/>
            </a:pPr>
            <a:endParaRPr lang="fr-FR" altLang="fr-FR" sz="1400" dirty="0">
              <a:latin typeface="+mj-lt"/>
              <a:ea typeface="Times New Roman" panose="02020603050405020304" pitchFamily="18" charset="0"/>
              <a:cs typeface="Calibri" panose="020F050202020403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fr-FR" altLang="fr-FR" sz="1400" dirty="0">
                <a:latin typeface="+mj-lt"/>
                <a:ea typeface="Times New Roman" panose="02020603050405020304" pitchFamily="18" charset="0"/>
                <a:cs typeface="Calibri" panose="020F0502020204030204" pitchFamily="34" charset="0"/>
              </a:rPr>
              <a:t>2016 Al </a:t>
            </a:r>
            <a:r>
              <a:rPr lang="fr-FR" altLang="fr-FR" sz="1400" dirty="0" err="1">
                <a:latin typeface="+mj-lt"/>
                <a:ea typeface="Times New Roman" panose="02020603050405020304" pitchFamily="18" charset="0"/>
                <a:cs typeface="Calibri" panose="020F0502020204030204" pitchFamily="34" charset="0"/>
              </a:rPr>
              <a:t>Zour</a:t>
            </a:r>
            <a:r>
              <a:rPr lang="fr-FR" altLang="fr-FR" sz="1400" dirty="0">
                <a:latin typeface="+mj-lt"/>
                <a:ea typeface="Times New Roman" panose="02020603050405020304" pitchFamily="18" charset="0"/>
                <a:cs typeface="Calibri" panose="020F0502020204030204" pitchFamily="34" charset="0"/>
              </a:rPr>
              <a:t> au </a:t>
            </a:r>
            <a:r>
              <a:rPr lang="fr-FR" altLang="fr-FR" sz="1400" dirty="0" err="1">
                <a:latin typeface="+mj-lt"/>
                <a:ea typeface="Times New Roman" panose="02020603050405020304" pitchFamily="18" charset="0"/>
                <a:cs typeface="Calibri" panose="020F0502020204030204" pitchFamily="34" charset="0"/>
              </a:rPr>
              <a:t>Koweit</a:t>
            </a:r>
            <a:r>
              <a:rPr lang="fr-FR" altLang="fr-FR" sz="1400" dirty="0">
                <a:latin typeface="+mj-lt"/>
                <a:ea typeface="Times New Roman" panose="02020603050405020304" pitchFamily="18" charset="0"/>
                <a:cs typeface="Calibri" panose="020F0502020204030204" pitchFamily="34" charset="0"/>
              </a:rPr>
              <a:t> avec le bloc CORELOC™.</a:t>
            </a: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232" y="1387905"/>
            <a:ext cx="1944920" cy="1512167"/>
          </a:xfrm>
          <a:prstGeom prst="rect">
            <a:avLst/>
          </a:prstGeom>
        </p:spPr>
      </p:pic>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2968104"/>
            <a:ext cx="1944920" cy="1541015"/>
          </a:xfrm>
          <a:prstGeom prst="rect">
            <a:avLst/>
          </a:prstGeom>
        </p:spPr>
      </p:pic>
      <p:pic>
        <p:nvPicPr>
          <p:cNvPr id="16389" name="Picture 5" descr="Xbloc® XBLOC CLAS placement certificati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875" y="4653136"/>
            <a:ext cx="1944920" cy="145869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C:\Users\em01\Desktop\MEE-logo-960x500.jpg"/>
          <p:cNvPicPr/>
          <p:nvPr/>
        </p:nvPicPr>
        <p:blipFill rotWithShape="1">
          <a:blip r:embed="rId5" cstate="print">
            <a:extLst>
              <a:ext uri="{BEBA8EAE-BF5A-486C-A8C5-ECC9F3942E4B}">
                <a14:imgProps xmlns:a14="http://schemas.microsoft.com/office/drawing/2010/main">
                  <a14:imgLayer r:embed="rId6">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2" name="Picture 3" descr="D:\0.RIEGONOR\DIVERS\SEMINAIRE ANP\logo-Riegonor-sans fon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C:\Users\em01\Desktop\logo.png"/>
          <p:cNvPicPr/>
          <p:nvPr/>
        </p:nvPicPr>
        <p:blipFill rotWithShape="1">
          <a:blip r:embed="rId8">
            <a:extLst>
              <a:ext uri="{BEBA8EAE-BF5A-486C-A8C5-ECC9F3942E4B}">
                <a14:imgProps xmlns:a14="http://schemas.microsoft.com/office/drawing/2010/main">
                  <a14:imgLayer r:embed="rId9">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384147" y="1774657"/>
            <a:ext cx="2562753" cy="369332"/>
          </a:xfrm>
          <a:prstGeom prst="rect">
            <a:avLst/>
          </a:prstGeom>
        </p:spPr>
        <p:txBody>
          <a:bodyPr wrap="none">
            <a:spAutoFit/>
          </a:bodyPr>
          <a:lstStyle/>
          <a:p>
            <a:pPr fontAlgn="base">
              <a:spcAft>
                <a:spcPct val="0"/>
              </a:spcAft>
            </a:pPr>
            <a:r>
              <a:rPr lang="fr-FR" altLang="fr-FR" b="1" cap="small" dirty="0">
                <a:solidFill>
                  <a:schemeClr val="accent1">
                    <a:lumMod val="60000"/>
                    <a:lumOff val="40000"/>
                  </a:schemeClr>
                </a:solidFill>
                <a:latin typeface="Tw Cen MT" pitchFamily="34" charset="0"/>
              </a:rPr>
              <a:t>Evaluation sur chantiers</a:t>
            </a:r>
          </a:p>
        </p:txBody>
      </p:sp>
    </p:spTree>
    <p:extLst>
      <p:ext uri="{BB962C8B-B14F-4D97-AF65-F5344CB8AC3E}">
        <p14:creationId xmlns:p14="http://schemas.microsoft.com/office/powerpoint/2010/main" val="3405402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2178" y="1879769"/>
            <a:ext cx="4572000" cy="1815882"/>
          </a:xfrm>
          <a:prstGeom prst="rect">
            <a:avLst/>
          </a:prstGeom>
        </p:spPr>
        <p:txBody>
          <a:bodyPr>
            <a:spAutoFit/>
          </a:bodyPr>
          <a:lstStyle/>
          <a:p>
            <a:pPr algn="just"/>
            <a:r>
              <a:rPr lang="fr-FR" sz="1400" dirty="0">
                <a:latin typeface="+mj-lt"/>
                <a:ea typeface="Times New Roman" panose="02020603050405020304" pitchFamily="18" charset="0"/>
              </a:rPr>
              <a:t> </a:t>
            </a:r>
          </a:p>
          <a:p>
            <a:pPr marL="285750" indent="-285750" algn="just">
              <a:buFont typeface="Arial" panose="020B0604020202020204" pitchFamily="34" charset="0"/>
              <a:buChar char="•"/>
            </a:pPr>
            <a:r>
              <a:rPr lang="fr-FR" sz="1400" dirty="0">
                <a:latin typeface="+mj-lt"/>
                <a:ea typeface="Times New Roman" panose="02020603050405020304" pitchFamily="18" charset="0"/>
              </a:rPr>
              <a:t>Sur l’île de DAS ISLAND le groupement d’entreprises a d’abord utilisé l’</a:t>
            </a:r>
            <a:r>
              <a:rPr lang="fr-FR" sz="1400" dirty="0" err="1">
                <a:latin typeface="+mj-lt"/>
                <a:ea typeface="Times New Roman" panose="02020603050405020304" pitchFamily="18" charset="0"/>
              </a:rPr>
              <a:t>Echoscope</a:t>
            </a:r>
            <a:r>
              <a:rPr lang="fr-FR" sz="1400" dirty="0">
                <a:latin typeface="+mj-lt"/>
                <a:ea typeface="Times New Roman" panose="02020603050405020304" pitchFamily="18" charset="0"/>
              </a:rPr>
              <a:t> sans plongeurs, pour poser les X-bloc® et pour valider la pose. </a:t>
            </a:r>
          </a:p>
          <a:p>
            <a:pPr algn="just"/>
            <a:r>
              <a:rPr lang="fr-FR" sz="1400" dirty="0">
                <a:latin typeface="+mj-lt"/>
                <a:ea typeface="Times New Roman" panose="02020603050405020304" pitchFamily="18" charset="0"/>
              </a:rPr>
              <a:t> </a:t>
            </a:r>
          </a:p>
          <a:p>
            <a:pPr marL="285750" indent="-285750" algn="just">
              <a:buFont typeface="Arial" panose="020B0604020202020204" pitchFamily="34" charset="0"/>
              <a:buChar char="•"/>
            </a:pPr>
            <a:r>
              <a:rPr lang="fr-FR" sz="1400" dirty="0">
                <a:latin typeface="+mj-lt"/>
                <a:ea typeface="Times New Roman" panose="02020603050405020304" pitchFamily="18" charset="0"/>
              </a:rPr>
              <a:t>4500 mètres de carapace étaient construits quand sur un évènement de mer de faible intensité, des désordres sont apparus : tassements, casses de X-bloc®.</a:t>
            </a:r>
          </a:p>
        </p:txBody>
      </p:sp>
      <p:sp>
        <p:nvSpPr>
          <p:cNvPr id="7" name="Rectangle 6"/>
          <p:cNvSpPr/>
          <p:nvPr/>
        </p:nvSpPr>
        <p:spPr>
          <a:xfrm>
            <a:off x="282178" y="4055215"/>
            <a:ext cx="4572000" cy="738664"/>
          </a:xfrm>
          <a:prstGeom prst="rect">
            <a:avLst/>
          </a:prstGeom>
        </p:spPr>
        <p:txBody>
          <a:bodyPr>
            <a:spAutoFit/>
          </a:bodyPr>
          <a:lstStyle/>
          <a:p>
            <a:pPr marL="285750" indent="-285750" algn="just">
              <a:buFont typeface="Arial" panose="020B0604020202020204" pitchFamily="34" charset="0"/>
              <a:buChar char="•"/>
            </a:pPr>
            <a:r>
              <a:rPr lang="fr-FR" sz="1400" dirty="0">
                <a:latin typeface="Calibri" panose="020F0502020204030204" pitchFamily="34" charset="0"/>
                <a:ea typeface="Times New Roman" panose="02020603050405020304" pitchFamily="18" charset="0"/>
              </a:rPr>
              <a:t>Les inspections menées par scaphandriers ont mis en évidence des défauts d’imbrication, des trous, des X-bloc® cassés.</a:t>
            </a:r>
            <a:endParaRPr lang="fr-FR" sz="1400" dirty="0">
              <a:latin typeface="Times New Roman" panose="02020603050405020304" pitchFamily="18" charset="0"/>
              <a:ea typeface="Times New Roman" panose="02020603050405020304" pitchFamily="18" charset="0"/>
            </a:endParaRPr>
          </a:p>
        </p:txBody>
      </p:sp>
      <p:pic>
        <p:nvPicPr>
          <p:cNvPr id="17410" name="Picture 2" descr="Das gap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1790" y="1924555"/>
            <a:ext cx="3111636" cy="1771650"/>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7411" name="Picture 3" descr="Broken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1790" y="3934723"/>
            <a:ext cx="3139843" cy="1772296"/>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8" name="Image 7"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282178" y="1394475"/>
            <a:ext cx="2565767" cy="369332"/>
          </a:xfrm>
          <a:prstGeom prst="rect">
            <a:avLst/>
          </a:prstGeom>
        </p:spPr>
        <p:txBody>
          <a:bodyPr wrap="none">
            <a:spAutoFit/>
          </a:bodyPr>
          <a:lstStyle/>
          <a:p>
            <a:pPr fontAlgn="base">
              <a:spcAft>
                <a:spcPct val="0"/>
              </a:spcAft>
            </a:pPr>
            <a:r>
              <a:rPr lang="fr-FR" b="1" cap="small" dirty="0">
                <a:solidFill>
                  <a:schemeClr val="accent1">
                    <a:lumMod val="60000"/>
                    <a:lumOff val="40000"/>
                  </a:schemeClr>
                </a:solidFill>
                <a:latin typeface="Tw Cen MT" pitchFamily="34" charset="0"/>
              </a:rPr>
              <a:t>Les problèmes rencontrés</a:t>
            </a:r>
          </a:p>
        </p:txBody>
      </p:sp>
    </p:spTree>
    <p:extLst>
      <p:ext uri="{BB962C8B-B14F-4D97-AF65-F5344CB8AC3E}">
        <p14:creationId xmlns:p14="http://schemas.microsoft.com/office/powerpoint/2010/main" val="3831526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 1" descr="http://www.clasexpertise.com/_img/_public/echoscope/medium_1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2947" y="1176617"/>
            <a:ext cx="3754041" cy="1707434"/>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8433" name="Image 2" descr="http://www.clasexpertise.com/_img/_public/echoscope/medium_1_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947" y="3189899"/>
            <a:ext cx="3754041" cy="2319229"/>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320021" y="2347405"/>
            <a:ext cx="4339829"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fr-FR" altLang="fr-FR" sz="1400" dirty="0">
                <a:latin typeface="+mj-lt"/>
                <a:ea typeface="Times New Roman" panose="02020603050405020304" pitchFamily="18" charset="0"/>
                <a:cs typeface="Calibri" panose="020F0502020204030204" pitchFamily="34" charset="0"/>
              </a:rPr>
              <a:t>Nous avons évalué plusieurs fois l’</a:t>
            </a:r>
            <a:r>
              <a:rPr lang="fr-FR" altLang="fr-FR" sz="1400" dirty="0" err="1">
                <a:latin typeface="+mj-lt"/>
                <a:ea typeface="Times New Roman" panose="02020603050405020304" pitchFamily="18" charset="0"/>
                <a:cs typeface="Calibri" panose="020F0502020204030204" pitchFamily="34" charset="0"/>
              </a:rPr>
              <a:t>Echoscope</a:t>
            </a:r>
            <a:r>
              <a:rPr lang="fr-FR" altLang="fr-FR" sz="1400" dirty="0">
                <a:latin typeface="+mj-lt"/>
                <a:ea typeface="Times New Roman" panose="02020603050405020304" pitchFamily="18" charset="0"/>
                <a:cs typeface="Calibri" panose="020F0502020204030204" pitchFamily="34" charset="0"/>
              </a:rPr>
              <a:t> en situation réelle de construction de carapaces de digues et avons toujours été confrontés aux mêmes limites, qui ne sont pas spécifiquement celles de l’</a:t>
            </a:r>
            <a:r>
              <a:rPr lang="fr-FR" altLang="fr-FR" sz="1400" dirty="0" err="1">
                <a:latin typeface="+mj-lt"/>
                <a:ea typeface="Times New Roman" panose="02020603050405020304" pitchFamily="18" charset="0"/>
                <a:cs typeface="Calibri" panose="020F0502020204030204" pitchFamily="34" charset="0"/>
              </a:rPr>
              <a:t>Echoscope</a:t>
            </a:r>
            <a:r>
              <a:rPr lang="fr-FR" altLang="fr-FR" sz="1400" dirty="0">
                <a:latin typeface="+mj-lt"/>
                <a:ea typeface="Times New Roman" panose="02020603050405020304" pitchFamily="18" charset="0"/>
                <a:cs typeface="Calibri" panose="020F0502020204030204" pitchFamily="34" charset="0"/>
              </a:rPr>
              <a:t>, mais plutôt des outils acoustiques en général, sonar multifaisceaux, caméra DIDSON et ARIS etc…</a:t>
            </a:r>
            <a:endParaRPr lang="fr-FR" altLang="fr-FR" sz="1400" dirty="0">
              <a:latin typeface="+mj-lt"/>
              <a:ea typeface="Times New Roman" panose="02020603050405020304" pitchFamily="18" charset="0"/>
            </a:endParaRPr>
          </a:p>
          <a:p>
            <a:pPr algn="just" defTabSz="685800" eaLnBrk="0" fontAlgn="base" hangingPunct="0">
              <a:spcBef>
                <a:spcPct val="0"/>
              </a:spcBef>
              <a:spcAft>
                <a:spcPct val="0"/>
              </a:spcAft>
            </a:pPr>
            <a:r>
              <a:rPr lang="fr-FR" altLang="fr-FR" sz="1400" dirty="0">
                <a:latin typeface="+mj-lt"/>
                <a:ea typeface="Times New Roman" panose="02020603050405020304" pitchFamily="18" charset="0"/>
                <a:cs typeface="Calibri" panose="020F0502020204030204" pitchFamily="34" charset="0"/>
              </a:rPr>
              <a:t>Les formes complexes des blocs de carapaces provoquent une dispersion de l’onde acoustique qui peut générer des artéfacts, mais surtout près de la surface, l’outil est aveugle.</a:t>
            </a:r>
            <a:endParaRPr lang="fr-FR" altLang="fr-FR" sz="1400" dirty="0">
              <a:latin typeface="+mj-lt"/>
              <a:ea typeface="Times New Roman" panose="02020603050405020304" pitchFamily="18" charset="0"/>
            </a:endParaRPr>
          </a:p>
          <a:p>
            <a:pPr algn="just" defTabSz="685800" eaLnBrk="0" fontAlgn="base" hangingPunct="0">
              <a:spcBef>
                <a:spcPct val="0"/>
              </a:spcBef>
              <a:spcAft>
                <a:spcPct val="0"/>
              </a:spcAft>
            </a:pPr>
            <a:r>
              <a:rPr lang="fr-FR" altLang="fr-FR" sz="1400" dirty="0">
                <a:latin typeface="+mj-lt"/>
                <a:ea typeface="Times New Roman" panose="02020603050405020304" pitchFamily="18" charset="0"/>
                <a:cs typeface="Calibri" panose="020F0502020204030204" pitchFamily="34" charset="0"/>
              </a:rPr>
              <a:t>La zone concernée sera d’autant plus importante que la surface de l’eau est agitée et chargée de particules en suspension. </a:t>
            </a:r>
            <a:endParaRPr lang="fr-FR" altLang="fr-FR" sz="1400" dirty="0">
              <a:latin typeface="+mj-lt"/>
              <a:ea typeface="Times New Roman" panose="02020603050405020304" pitchFamily="18" charset="0"/>
            </a:endParaRPr>
          </a:p>
          <a:p>
            <a:pPr defTabSz="685800" eaLnBrk="0" fontAlgn="base" hangingPunct="0">
              <a:spcBef>
                <a:spcPct val="0"/>
              </a:spcBef>
              <a:spcAft>
                <a:spcPct val="0"/>
              </a:spcAft>
            </a:pPr>
            <a:endParaRPr lang="fr-FR" altLang="fr-FR" sz="1350" dirty="0">
              <a:latin typeface="Arial" panose="020B0604020202020204" pitchFamily="34" charset="0"/>
            </a:endParaRPr>
          </a:p>
        </p:txBody>
      </p:sp>
      <p:sp>
        <p:nvSpPr>
          <p:cNvPr id="5" name="Rectangle 4"/>
          <p:cNvSpPr>
            <a:spLocks noChangeArrowheads="1"/>
          </p:cNvSpPr>
          <p:nvPr/>
        </p:nvSpPr>
        <p:spPr bwMode="auto">
          <a:xfrm>
            <a:off x="1" y="310476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FR" sz="1350"/>
          </a:p>
        </p:txBody>
      </p:sp>
      <p:sp>
        <p:nvSpPr>
          <p:cNvPr id="6" name="Rectangle 5"/>
          <p:cNvSpPr>
            <a:spLocks noChangeArrowheads="1"/>
          </p:cNvSpPr>
          <p:nvPr/>
        </p:nvSpPr>
        <p:spPr bwMode="auto">
          <a:xfrm>
            <a:off x="345025" y="5996673"/>
            <a:ext cx="7462620"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fr-FR" altLang="fr-FR" sz="900" dirty="0">
                <a:latin typeface="Calibri" panose="020F0502020204030204" pitchFamily="34" charset="0"/>
                <a:ea typeface="Times New Roman" panose="02020603050405020304" pitchFamily="18" charset="0"/>
                <a:cs typeface="Calibri" panose="020F0502020204030204" pitchFamily="34" charset="0"/>
              </a:rPr>
              <a:t>En 2016 CLI constatait que le contrôle de la pose d’ACCROPODE™II sur la NRL avec un </a:t>
            </a:r>
            <a:r>
              <a:rPr lang="fr-FR" altLang="fr-FR" sz="900" dirty="0" smtClean="0">
                <a:latin typeface="Calibri" panose="020F0502020204030204" pitchFamily="34" charset="0"/>
                <a:ea typeface="Times New Roman" panose="02020603050405020304" pitchFamily="18" charset="0"/>
                <a:cs typeface="Calibri" panose="020F0502020204030204" pitchFamily="34" charset="0"/>
              </a:rPr>
              <a:t>multifaisceaux </a:t>
            </a:r>
            <a:r>
              <a:rPr lang="fr-FR" altLang="fr-FR" sz="900" dirty="0">
                <a:latin typeface="Calibri" panose="020F0502020204030204" pitchFamily="34" charset="0"/>
                <a:ea typeface="Times New Roman" panose="02020603050405020304" pitchFamily="18" charset="0"/>
                <a:cs typeface="Calibri" panose="020F0502020204030204" pitchFamily="34" charset="0"/>
              </a:rPr>
              <a:t>était insuffisant et préconisait le contrôle par plongeurs :</a:t>
            </a:r>
            <a:endParaRPr lang="fr-FR" altLang="fr-FR" sz="1350" dirty="0">
              <a:latin typeface="Arial" panose="020B0604020202020204" pitchFamily="34" charset="0"/>
            </a:endParaRPr>
          </a:p>
        </p:txBody>
      </p:sp>
      <p:sp>
        <p:nvSpPr>
          <p:cNvPr id="7" name="ZoneTexte 6"/>
          <p:cNvSpPr txBox="1"/>
          <p:nvPr/>
        </p:nvSpPr>
        <p:spPr>
          <a:xfrm>
            <a:off x="345025" y="2019089"/>
            <a:ext cx="4314825" cy="307777"/>
          </a:xfrm>
          <a:prstGeom prst="rect">
            <a:avLst/>
          </a:prstGeom>
          <a:noFill/>
        </p:spPr>
        <p:txBody>
          <a:bodyPr wrap="square" rtlCol="0">
            <a:spAutoFit/>
          </a:bodyPr>
          <a:lstStyle/>
          <a:p>
            <a:r>
              <a:rPr lang="en-GB" sz="1400" b="1" dirty="0">
                <a:latin typeface="+mj-lt"/>
              </a:rPr>
              <a:t>Et des </a:t>
            </a:r>
            <a:r>
              <a:rPr lang="en-GB" sz="1400" b="1" dirty="0" err="1">
                <a:latin typeface="+mj-lt"/>
              </a:rPr>
              <a:t>outils</a:t>
            </a:r>
            <a:r>
              <a:rPr lang="en-GB" sz="1400" b="1" dirty="0">
                <a:latin typeface="+mj-lt"/>
              </a:rPr>
              <a:t> </a:t>
            </a:r>
            <a:r>
              <a:rPr lang="en-GB" sz="1400" b="1" dirty="0" err="1">
                <a:latin typeface="+mj-lt"/>
              </a:rPr>
              <a:t>acoustiques</a:t>
            </a:r>
            <a:r>
              <a:rPr lang="en-GB" sz="1400" b="1" dirty="0">
                <a:latin typeface="+mj-lt"/>
              </a:rPr>
              <a:t> </a:t>
            </a:r>
            <a:r>
              <a:rPr lang="en-GB" sz="1400" b="1" dirty="0" err="1">
                <a:latin typeface="+mj-lt"/>
              </a:rPr>
              <a:t>en</a:t>
            </a:r>
            <a:r>
              <a:rPr lang="en-GB" sz="1400" b="1" dirty="0">
                <a:latin typeface="+mj-lt"/>
              </a:rPr>
              <a:t> </a:t>
            </a:r>
            <a:r>
              <a:rPr lang="en-GB" sz="1400" b="1" dirty="0" err="1">
                <a:latin typeface="+mj-lt"/>
              </a:rPr>
              <a:t>général</a:t>
            </a:r>
            <a:endParaRPr lang="fr-FR" sz="1400" b="1" dirty="0">
              <a:latin typeface="+mj-lt"/>
            </a:endParaRPr>
          </a:p>
        </p:txBody>
      </p:sp>
      <p:pic>
        <p:nvPicPr>
          <p:cNvPr id="10" name="Image 9"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1"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345025" y="1437293"/>
            <a:ext cx="2643288" cy="369332"/>
          </a:xfrm>
          <a:prstGeom prst="rect">
            <a:avLst/>
          </a:prstGeom>
        </p:spPr>
        <p:txBody>
          <a:bodyPr wrap="none">
            <a:spAutoFit/>
          </a:bodyPr>
          <a:lstStyle/>
          <a:p>
            <a:pPr fontAlgn="base">
              <a:spcAft>
                <a:spcPct val="0"/>
              </a:spcAft>
            </a:pPr>
            <a:r>
              <a:rPr lang="fr-FR" b="1" cap="small" dirty="0">
                <a:solidFill>
                  <a:schemeClr val="accent1">
                    <a:lumMod val="60000"/>
                    <a:lumOff val="40000"/>
                  </a:schemeClr>
                </a:solidFill>
                <a:latin typeface="Tw Cen MT" pitchFamily="34" charset="0"/>
              </a:rPr>
              <a:t>Les limites de l’</a:t>
            </a:r>
            <a:r>
              <a:rPr lang="fr-FR" b="1" cap="small" dirty="0" err="1">
                <a:solidFill>
                  <a:schemeClr val="accent1">
                    <a:lumMod val="60000"/>
                    <a:lumOff val="40000"/>
                  </a:schemeClr>
                </a:solidFill>
                <a:latin typeface="Tw Cen MT" pitchFamily="34" charset="0"/>
              </a:rPr>
              <a:t>Echoscope</a:t>
            </a:r>
            <a:endParaRPr lang="fr-FR" b="1" cap="small" dirty="0">
              <a:solidFill>
                <a:schemeClr val="accent1">
                  <a:lumMod val="60000"/>
                  <a:lumOff val="40000"/>
                </a:schemeClr>
              </a:solidFill>
              <a:latin typeface="Tw Cen MT" pitchFamily="34" charset="0"/>
            </a:endParaRPr>
          </a:p>
        </p:txBody>
      </p:sp>
    </p:spTree>
    <p:extLst>
      <p:ext uri="{BB962C8B-B14F-4D97-AF65-F5344CB8AC3E}">
        <p14:creationId xmlns:p14="http://schemas.microsoft.com/office/powerpoint/2010/main" val="3998580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7624" y="2266043"/>
            <a:ext cx="7141988" cy="2668423"/>
          </a:xfrm>
          <a:prstGeom prst="rect">
            <a:avLst/>
          </a:prstGeom>
        </p:spPr>
        <p:txBody>
          <a:bodyPr wrap="square">
            <a:spAutoFit/>
          </a:bodyPr>
          <a:lstStyle/>
          <a:p>
            <a:pPr indent="-285750" algn="just">
              <a:lnSpc>
                <a:spcPct val="107000"/>
              </a:lnSpc>
              <a:spcAft>
                <a:spcPts val="800"/>
              </a:spcAft>
              <a:buFont typeface="Arial" panose="020B0604020202020204" pitchFamily="34" charset="0"/>
              <a:buChar char="•"/>
            </a:pPr>
            <a:r>
              <a:rPr lang="fr-FR" dirty="0">
                <a:latin typeface="Agency FB" panose="020B0503020202020204" pitchFamily="34" charset="0"/>
              </a:rPr>
              <a:t>L’</a:t>
            </a:r>
            <a:r>
              <a:rPr lang="fr-FR" dirty="0" err="1">
                <a:latin typeface="Agency FB" panose="020B0503020202020204" pitchFamily="34" charset="0"/>
              </a:rPr>
              <a:t>Echoscope</a:t>
            </a:r>
            <a:r>
              <a:rPr lang="fr-FR" dirty="0">
                <a:latin typeface="Agency FB" panose="020B0503020202020204" pitchFamily="34" charset="0"/>
              </a:rPr>
              <a:t> associé à une équipe de scaphandriers aguerris permet de gagner en sécurité et en production en cas de faible visibilité. Utilisé seul il présente le risque de montrer des défauts de pose qui n’existent pas ou de ne pas montrer des défauts de pose qui existent. Près de la surface il est inopérant.</a:t>
            </a:r>
          </a:p>
          <a:p>
            <a:pPr algn="just">
              <a:lnSpc>
                <a:spcPct val="107000"/>
              </a:lnSpc>
              <a:spcAft>
                <a:spcPts val="800"/>
              </a:spcAft>
            </a:pPr>
            <a:endParaRPr lang="fr-FR" dirty="0">
              <a:latin typeface="Agency FB" panose="020B0503020202020204" pitchFamily="34" charset="0"/>
            </a:endParaRPr>
          </a:p>
          <a:p>
            <a:pPr indent="-285750" algn="just">
              <a:lnSpc>
                <a:spcPct val="107000"/>
              </a:lnSpc>
              <a:spcAft>
                <a:spcPts val="800"/>
              </a:spcAft>
              <a:buFont typeface="Arial" panose="020B0604020202020204" pitchFamily="34" charset="0"/>
              <a:buChar char="•"/>
            </a:pPr>
            <a:r>
              <a:rPr lang="fr-FR" dirty="0">
                <a:latin typeface="Agency FB" panose="020B0503020202020204" pitchFamily="34" charset="0"/>
              </a:rPr>
              <a:t>Les productions annoncées de 8 ou 9 blocs posés par heure sont conformes à la réalité. Nous avons toutefois dépassé ces productions en associant l’</a:t>
            </a:r>
            <a:r>
              <a:rPr lang="fr-FR" dirty="0" err="1">
                <a:latin typeface="Agency FB" panose="020B0503020202020204" pitchFamily="34" charset="0"/>
              </a:rPr>
              <a:t>Echoscope</a:t>
            </a:r>
            <a:r>
              <a:rPr lang="fr-FR" dirty="0">
                <a:latin typeface="Agency FB" panose="020B0503020202020204" pitchFamily="34" charset="0"/>
              </a:rPr>
              <a:t> à des plongeurs correctement formés.</a:t>
            </a:r>
          </a:p>
        </p:txBody>
      </p:sp>
      <p:pic>
        <p:nvPicPr>
          <p:cNvPr id="5" name="Image 4"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6"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11" name="Rectangle 10"/>
          <p:cNvSpPr/>
          <p:nvPr/>
        </p:nvSpPr>
        <p:spPr>
          <a:xfrm>
            <a:off x="392906" y="1628800"/>
            <a:ext cx="2737929" cy="369332"/>
          </a:xfrm>
          <a:prstGeom prst="rect">
            <a:avLst/>
          </a:prstGeom>
        </p:spPr>
        <p:txBody>
          <a:bodyPr wrap="none">
            <a:spAutoFit/>
          </a:bodyPr>
          <a:lstStyle/>
          <a:p>
            <a:pPr fontAlgn="base">
              <a:spcAft>
                <a:spcPct val="0"/>
              </a:spcAft>
            </a:pPr>
            <a:r>
              <a:rPr lang="fr-FR" b="1" cap="small" dirty="0">
                <a:solidFill>
                  <a:schemeClr val="accent1">
                    <a:lumMod val="60000"/>
                    <a:lumOff val="40000"/>
                  </a:schemeClr>
                </a:solidFill>
                <a:latin typeface="Tw Cen MT" pitchFamily="34" charset="0"/>
              </a:rPr>
              <a:t>Notre avis sur l’</a:t>
            </a:r>
            <a:r>
              <a:rPr lang="fr-FR" b="1" cap="small" dirty="0" err="1">
                <a:solidFill>
                  <a:schemeClr val="accent1">
                    <a:lumMod val="60000"/>
                    <a:lumOff val="40000"/>
                  </a:schemeClr>
                </a:solidFill>
                <a:latin typeface="Tw Cen MT" pitchFamily="34" charset="0"/>
              </a:rPr>
              <a:t>Echoscope</a:t>
            </a:r>
            <a:endParaRPr lang="fr-FR" b="1" cap="small" dirty="0">
              <a:solidFill>
                <a:schemeClr val="accent1">
                  <a:lumMod val="60000"/>
                  <a:lumOff val="40000"/>
                </a:schemeClr>
              </a:solidFill>
              <a:latin typeface="Tw Cen MT" pitchFamily="34" charset="0"/>
            </a:endParaRPr>
          </a:p>
        </p:txBody>
      </p:sp>
      <p:pic>
        <p:nvPicPr>
          <p:cNvPr id="12" name="Image 11"/>
          <p:cNvPicPr>
            <a:picLocks noChangeAspect="1"/>
          </p:cNvPicPr>
          <p:nvPr/>
        </p:nvPicPr>
        <p:blipFill>
          <a:blip r:embed="rId7"/>
          <a:stretch>
            <a:fillRect/>
          </a:stretch>
        </p:blipFill>
        <p:spPr>
          <a:xfrm>
            <a:off x="467544" y="2220945"/>
            <a:ext cx="358925" cy="331696"/>
          </a:xfrm>
          <a:prstGeom prst="rect">
            <a:avLst/>
          </a:prstGeom>
        </p:spPr>
      </p:pic>
    </p:spTree>
    <p:extLst>
      <p:ext uri="{BB962C8B-B14F-4D97-AF65-F5344CB8AC3E}">
        <p14:creationId xmlns:p14="http://schemas.microsoft.com/office/powerpoint/2010/main" val="659718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4065" y="1467696"/>
            <a:ext cx="8418908" cy="4832092"/>
          </a:xfrm>
          <a:prstGeom prst="rect">
            <a:avLst/>
          </a:prstGeom>
        </p:spPr>
        <p:txBody>
          <a:bodyPr wrap="square">
            <a:spAutoFit/>
          </a:bodyPr>
          <a:lstStyle/>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L’utilisation de plongeur est la plus ancienne méthode de pose des blocs artificiels. Pour s’affranchir des contraintes de sécurité, du prix des équipes de scaphandriers et des contraintes de toutes natures liées à leur mise en œuvre, aussi bien les entreprises que les maîtres d’œuvre ont espéré pouvoir les remplacer par des outils d’aide à la pose. Cette tendance s’est accrue de 2007 à 2020 en France. A partir de 2020, tous les appels d’offres en France, concernant la pose de blocs de carapaces sous l’eau ont imposés des plongeurs ayant des références sérieuses dans ce domaine.</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endParaRPr lang="fr-FR" sz="1400" dirty="0">
              <a:latin typeface="+mj-lt"/>
              <a:ea typeface="Times New Roman" panose="02020603050405020304" pitchFamily="18" charset="0"/>
            </a:endParaRPr>
          </a:p>
          <a:p>
            <a:pPr algn="just"/>
            <a:r>
              <a:rPr lang="fr-FR" sz="1400" b="1" dirty="0">
                <a:solidFill>
                  <a:srgbClr val="00B0F0"/>
                </a:solidFill>
                <a:latin typeface="+mj-lt"/>
                <a:ea typeface="Times New Roman" panose="02020603050405020304" pitchFamily="18" charset="0"/>
              </a:rPr>
              <a:t>Contraintes </a:t>
            </a:r>
            <a:r>
              <a:rPr lang="fr-FR" sz="1400" b="1" dirty="0" smtClean="0">
                <a:solidFill>
                  <a:srgbClr val="00B0F0"/>
                </a:solidFill>
                <a:latin typeface="+mj-lt"/>
                <a:ea typeface="Times New Roman" panose="02020603050405020304" pitchFamily="18" charset="0"/>
              </a:rPr>
              <a:t>réglementaires</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Dans la plupart des pays l’activité de travaux sous-marins est strictement encadrée. En France les entreprises de travaux sous-marins doivent être certifiées par un organisme accrédité par le COFRAC. Les procédures de travail sont également strictement encadrées. La plongée doit être mise en œuvre en narguilé avec communications.</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endParaRPr lang="fr-FR" sz="1400" dirty="0">
              <a:latin typeface="+mj-lt"/>
              <a:ea typeface="Times New Roman" panose="02020603050405020304" pitchFamily="18" charset="0"/>
            </a:endParaRPr>
          </a:p>
          <a:p>
            <a:pPr algn="just"/>
            <a:r>
              <a:rPr lang="fr-FR" sz="1400" b="1" dirty="0">
                <a:solidFill>
                  <a:srgbClr val="00B0F0"/>
                </a:solidFill>
                <a:latin typeface="+mj-lt"/>
                <a:ea typeface="Times New Roman" panose="02020603050405020304" pitchFamily="18" charset="0"/>
              </a:rPr>
              <a:t>Difficulté de la compréhension et de l’interprétation des règles indiquées dans les </a:t>
            </a:r>
            <a:r>
              <a:rPr lang="fr-FR" sz="1400" b="1" dirty="0" smtClean="0">
                <a:solidFill>
                  <a:srgbClr val="00B0F0"/>
                </a:solidFill>
                <a:latin typeface="+mj-lt"/>
                <a:ea typeface="Times New Roman" panose="02020603050405020304" pitchFamily="18" charset="0"/>
              </a:rPr>
              <a:t>DIT</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Les règles édictées dans les DIT pour la mise en place des blocs artificiels sont trop subjectives et insuffisamment illustrées. Deux personnes pourront avoir deux avis différents sur l’interprétation d’une même situation, en regard de ces règles de pose. Cela ouvre la porte à des frictions entre entreprise et maître d’œuvre, pertes de temps et difficultés d’expliquer une nécessité de démontage et remontage d’une section de carapace. </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La formation des personnels est un point clé. La variété des situations, leur complexité parfois, ne permet pas d’assurer une formation en quelques heures. C’est un véritable apprentissage qui doit se faire en continu, tout au long de la construction de l’ouvrage.</a:t>
            </a:r>
            <a:endParaRPr lang="fr-FR" sz="1400" dirty="0">
              <a:latin typeface="+mj-lt"/>
              <a:ea typeface="Times New Roman" panose="02020603050405020304" pitchFamily="18" charset="0"/>
            </a:endParaRPr>
          </a:p>
        </p:txBody>
      </p:sp>
      <p:pic>
        <p:nvPicPr>
          <p:cNvPr id="5" name="Image 4"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6"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354065" y="944816"/>
            <a:ext cx="2016258" cy="369332"/>
          </a:xfrm>
          <a:prstGeom prst="rect">
            <a:avLst/>
          </a:prstGeom>
        </p:spPr>
        <p:txBody>
          <a:bodyPr wrap="none">
            <a:spAutoFit/>
          </a:bodyPr>
          <a:lstStyle/>
          <a:p>
            <a:pPr fontAlgn="base">
              <a:spcAft>
                <a:spcPct val="0"/>
              </a:spcAft>
            </a:pPr>
            <a:r>
              <a:rPr lang="fr-FR" b="1" cap="small" dirty="0">
                <a:solidFill>
                  <a:schemeClr val="accent1">
                    <a:lumMod val="60000"/>
                    <a:lumOff val="40000"/>
                  </a:schemeClr>
                </a:solidFill>
                <a:latin typeface="Tw Cen MT" pitchFamily="34" charset="0"/>
              </a:rPr>
              <a:t>5  LES PLONGEURS</a:t>
            </a:r>
          </a:p>
        </p:txBody>
      </p:sp>
    </p:spTree>
    <p:extLst>
      <p:ext uri="{BB962C8B-B14F-4D97-AF65-F5344CB8AC3E}">
        <p14:creationId xmlns:p14="http://schemas.microsoft.com/office/powerpoint/2010/main" val="4141532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6472" y="1582053"/>
            <a:ext cx="4572000" cy="2585323"/>
          </a:xfrm>
          <a:prstGeom prst="rect">
            <a:avLst/>
          </a:prstGeom>
        </p:spPr>
        <p:txBody>
          <a:bodyPr>
            <a:spAutoFit/>
          </a:bodyPr>
          <a:lstStyle/>
          <a:p>
            <a:pPr algn="just"/>
            <a:r>
              <a:rPr lang="fr-FR"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fr-FR" sz="1350" dirty="0">
                <a:solidFill>
                  <a:srgbClr val="000000"/>
                </a:solidFill>
                <a:latin typeface="Calibri" panose="020F0502020204030204" pitchFamily="34" charset="0"/>
                <a:ea typeface="Times New Roman" panose="02020603050405020304" pitchFamily="18" charset="0"/>
              </a:rPr>
              <a:t>Pour s’affranchir des scaphandriers, les entreprises et les fournisseurs d’outils d’assistance à la pose des blocs artificiels, mettent en avant les risques et la dangerosité de ce métier. La pose de blocs artificiels n’est pas plus dangereuse qu’une autre activité exercée par les scaphandriers, elle obéit toutefois à des règles spécifiques de sécurité qui ne sont ni connues, ni enseignées dans les centres d’apprentissage.</a:t>
            </a:r>
          </a:p>
          <a:p>
            <a:pPr marL="285750" indent="-285750" algn="just">
              <a:buFont typeface="Arial" panose="020B0604020202020204" pitchFamily="34" charset="0"/>
              <a:buChar char="•"/>
            </a:pPr>
            <a:endParaRPr lang="fr-FR" sz="1350" dirty="0">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fr-FR" sz="1350" dirty="0">
                <a:solidFill>
                  <a:srgbClr val="000000"/>
                </a:solidFill>
                <a:latin typeface="Calibri" panose="020F0502020204030204" pitchFamily="34" charset="0"/>
                <a:ea typeface="Times New Roman" panose="02020603050405020304" pitchFamily="18" charset="0"/>
              </a:rPr>
              <a:t>Les vendeurs de licences s’interdisent d’intervenir sur cet aspect et cela est clairement mentionné dans leurs DIT :</a:t>
            </a:r>
            <a:endParaRPr lang="fr-FR" sz="1350" dirty="0">
              <a:latin typeface="Times New Roman" panose="02020603050405020304" pitchFamily="18" charset="0"/>
              <a:ea typeface="Times New Roman" panose="02020603050405020304" pitchFamily="18" charset="0"/>
            </a:endParaRPr>
          </a:p>
        </p:txBody>
      </p:sp>
      <p:pic>
        <p:nvPicPr>
          <p:cNvPr id="20482"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4926" y="1862571"/>
            <a:ext cx="3987403" cy="1793452"/>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462973" y="5051706"/>
            <a:ext cx="2901731"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285750" indent="-285750" defTabSz="685800" eaLnBrk="0" fontAlgn="base" hangingPunct="0">
              <a:spcBef>
                <a:spcPct val="0"/>
              </a:spcBef>
              <a:spcAft>
                <a:spcPct val="0"/>
              </a:spcAft>
              <a:buFont typeface="Arial" panose="020B0604020202020204" pitchFamily="34" charset="0"/>
              <a:buChar char="•"/>
            </a:pPr>
            <a:r>
              <a:rPr lang="fr-FR" altLang="fr-FR" sz="1350" dirty="0">
                <a:solidFill>
                  <a:srgbClr val="000000"/>
                </a:solidFill>
                <a:latin typeface="+mj-lt"/>
                <a:ea typeface="Times New Roman" panose="02020603050405020304" pitchFamily="18" charset="0"/>
                <a:cs typeface="Calibri" panose="020F0502020204030204" pitchFamily="34" charset="0"/>
              </a:rPr>
              <a:t>Chez DMC c’est tout aussi clair :</a:t>
            </a:r>
            <a:endParaRPr lang="fr-FR" altLang="fr-FR" sz="1350" dirty="0">
              <a:latin typeface="+mj-lt"/>
              <a:ea typeface="Times New Roman" panose="02020603050405020304" pitchFamily="18" charset="0"/>
            </a:endParaRPr>
          </a:p>
          <a:p>
            <a:pPr marL="285750" indent="-285750" defTabSz="685800" eaLnBrk="0" fontAlgn="base" hangingPunct="0">
              <a:spcBef>
                <a:spcPct val="0"/>
              </a:spcBef>
              <a:spcAft>
                <a:spcPct val="0"/>
              </a:spcAft>
              <a:buFont typeface="Arial" panose="020B0604020202020204" pitchFamily="34" charset="0"/>
              <a:buChar char="•"/>
            </a:pPr>
            <a:endParaRPr lang="fr-FR" altLang="fr-FR" sz="1350" dirty="0">
              <a:latin typeface="+mj-lt"/>
            </a:endParaRPr>
          </a:p>
        </p:txBody>
      </p:sp>
      <p:pic>
        <p:nvPicPr>
          <p:cNvPr id="20483" name="Imag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2512" y="4851271"/>
            <a:ext cx="5543915" cy="756902"/>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3364707" y="48907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FR" sz="1350"/>
          </a:p>
        </p:txBody>
      </p:sp>
      <p:pic>
        <p:nvPicPr>
          <p:cNvPr id="9" name="Image 8"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0"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83663" y="1255585"/>
            <a:ext cx="2579489" cy="369332"/>
          </a:xfrm>
          <a:prstGeom prst="rect">
            <a:avLst/>
          </a:prstGeom>
        </p:spPr>
        <p:txBody>
          <a:bodyPr wrap="none">
            <a:spAutoFit/>
          </a:bodyPr>
          <a:lstStyle/>
          <a:p>
            <a:pPr fontAlgn="base">
              <a:spcAft>
                <a:spcPct val="0"/>
              </a:spcAft>
            </a:pPr>
            <a:r>
              <a:rPr lang="fr-FR" b="1" cap="small" dirty="0">
                <a:solidFill>
                  <a:schemeClr val="accent1">
                    <a:lumMod val="60000"/>
                    <a:lumOff val="40000"/>
                  </a:schemeClr>
                </a:solidFill>
                <a:latin typeface="Tw Cen MT" pitchFamily="34" charset="0"/>
              </a:rPr>
              <a:t>Formation des plongeurs</a:t>
            </a:r>
          </a:p>
        </p:txBody>
      </p:sp>
    </p:spTree>
    <p:extLst>
      <p:ext uri="{BB962C8B-B14F-4D97-AF65-F5344CB8AC3E}">
        <p14:creationId xmlns:p14="http://schemas.microsoft.com/office/powerpoint/2010/main" val="420874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 1" descr="ACCROPODE™II  , ACCROPODE  , ACCROPODE assistance pose expertise ACCROPODE certif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793" y="1273244"/>
            <a:ext cx="3100457" cy="175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92893" y="2126976"/>
            <a:ext cx="5161360" cy="923330"/>
          </a:xfrm>
          <a:prstGeom prst="rect">
            <a:avLst/>
          </a:prstGeom>
        </p:spPr>
        <p:txBody>
          <a:bodyPr wrap="square">
            <a:spAutoFit/>
          </a:bodyPr>
          <a:lstStyle/>
          <a:p>
            <a:pPr algn="just"/>
            <a:r>
              <a:rPr lang="fr-FR" sz="1350" dirty="0">
                <a:solidFill>
                  <a:srgbClr val="000000"/>
                </a:solidFill>
                <a:latin typeface="Calibri" panose="020F0502020204030204" pitchFamily="34" charset="0"/>
                <a:ea typeface="Times New Roman" panose="02020603050405020304" pitchFamily="18" charset="0"/>
              </a:rPr>
              <a:t>Ce module permet de comprendre les mouvements des blocs, la définition des zones de sécurité, les sens de déplacement des personnels et des machines sur le poste de travail, les contraintes auxquelles les plongeurs sont exposés.</a:t>
            </a:r>
            <a:endParaRPr lang="fr-FR" sz="1350" dirty="0">
              <a:latin typeface="Times New Roman" panose="02020603050405020304" pitchFamily="18" charset="0"/>
              <a:ea typeface="Times New Roman" panose="02020603050405020304" pitchFamily="18" charset="0"/>
            </a:endParaRPr>
          </a:p>
        </p:txBody>
      </p:sp>
      <p:pic>
        <p:nvPicPr>
          <p:cNvPr id="24579" name="Picture 3" descr="DSC0058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1193" y="3139679"/>
            <a:ext cx="3117057" cy="20694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292894" y="3842782"/>
            <a:ext cx="516135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pPr>
            <a:r>
              <a:rPr lang="fr-FR" altLang="fr-FR" sz="1350" dirty="0">
                <a:solidFill>
                  <a:srgbClr val="000000"/>
                </a:solidFill>
                <a:latin typeface="Calibri" panose="020F0502020204030204" pitchFamily="34" charset="0"/>
                <a:ea typeface="Times New Roman" panose="02020603050405020304" pitchFamily="18" charset="0"/>
                <a:cs typeface="Calibri" panose="020F0502020204030204" pitchFamily="34" charset="0"/>
              </a:rPr>
              <a:t>Ce module permet de d’analyser les risques de mouvement du bloc, comprendre comment positionner le corps, comprendre comment utiliser les outils et donner les ordres à l’opérateur de la pelle ou de la grue. Comment inspecter un bloc avant de larguer l’élingue, comprendre les non-conformités élémentaires.</a:t>
            </a:r>
            <a:endParaRPr lang="fr-FR" altLang="fr-FR" sz="1350" dirty="0">
              <a:latin typeface="Arial" panose="020B0604020202020204" pitchFamily="34" charset="0"/>
            </a:endParaRPr>
          </a:p>
        </p:txBody>
      </p:sp>
      <p:pic>
        <p:nvPicPr>
          <p:cNvPr id="12" name="Image 11"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3"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262436" y="1625440"/>
            <a:ext cx="3178947" cy="369332"/>
          </a:xfrm>
          <a:prstGeom prst="rect">
            <a:avLst/>
          </a:prstGeom>
        </p:spPr>
        <p:txBody>
          <a:bodyPr wrap="none">
            <a:spAutoFit/>
          </a:bodyPr>
          <a:lstStyle/>
          <a:p>
            <a:pPr algn="just"/>
            <a:r>
              <a:rPr lang="fr-FR" b="1" dirty="0" smtClean="0">
                <a:solidFill>
                  <a:srgbClr val="00B0F0"/>
                </a:solidFill>
                <a:latin typeface="Calibri" panose="020F0502020204030204" pitchFamily="34" charset="0"/>
                <a:ea typeface="Times New Roman" panose="02020603050405020304" pitchFamily="18" charset="0"/>
              </a:rPr>
              <a:t>1. Formation </a:t>
            </a:r>
            <a:r>
              <a:rPr lang="fr-FR" b="1" dirty="0">
                <a:solidFill>
                  <a:srgbClr val="00B0F0"/>
                </a:solidFill>
                <a:latin typeface="Calibri" panose="020F0502020204030204" pitchFamily="34" charset="0"/>
                <a:ea typeface="Times New Roman" panose="02020603050405020304" pitchFamily="18" charset="0"/>
              </a:rPr>
              <a:t>théorique en salle</a:t>
            </a:r>
            <a:endParaRPr lang="fr-FR" b="1" dirty="0">
              <a:solidFill>
                <a:srgbClr val="00B0F0"/>
              </a:solidFill>
              <a:latin typeface="Times New Roman" panose="02020603050405020304" pitchFamily="18" charset="0"/>
              <a:ea typeface="Times New Roman" panose="02020603050405020304" pitchFamily="18" charset="0"/>
            </a:endParaRPr>
          </a:p>
        </p:txBody>
      </p:sp>
      <p:sp>
        <p:nvSpPr>
          <p:cNvPr id="5" name="Rectangle 4"/>
          <p:cNvSpPr/>
          <p:nvPr/>
        </p:nvSpPr>
        <p:spPr>
          <a:xfrm>
            <a:off x="292894" y="3105835"/>
            <a:ext cx="5161360" cy="646331"/>
          </a:xfrm>
          <a:prstGeom prst="rect">
            <a:avLst/>
          </a:prstGeom>
        </p:spPr>
        <p:txBody>
          <a:bodyPr wrap="square">
            <a:spAutoFit/>
          </a:bodyPr>
          <a:lstStyle/>
          <a:p>
            <a:pPr algn="just"/>
            <a:r>
              <a:rPr lang="fr-FR" b="1" dirty="0" smtClean="0">
                <a:solidFill>
                  <a:srgbClr val="00B0F0"/>
                </a:solidFill>
                <a:latin typeface="Calibri" panose="020F0502020204030204" pitchFamily="34" charset="0"/>
                <a:ea typeface="Times New Roman" panose="02020603050405020304" pitchFamily="18" charset="0"/>
              </a:rPr>
              <a:t>2. Formation </a:t>
            </a:r>
            <a:r>
              <a:rPr lang="fr-FR" b="1" dirty="0">
                <a:solidFill>
                  <a:srgbClr val="00B0F0"/>
                </a:solidFill>
                <a:latin typeface="Calibri" panose="020F0502020204030204" pitchFamily="34" charset="0"/>
                <a:ea typeface="Times New Roman" panose="02020603050405020304" pitchFamily="18" charset="0"/>
              </a:rPr>
              <a:t>pratique au montage et démontage sur talus d’essais.</a:t>
            </a:r>
            <a:endParaRPr lang="fr-FR" b="1" dirty="0">
              <a:solidFill>
                <a:srgbClr val="00B0F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1481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20161109_1320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0064" y="2023646"/>
            <a:ext cx="2438513" cy="1828268"/>
          </a:xfrm>
          <a:prstGeom prst="rect">
            <a:avLst/>
          </a:prstGeom>
          <a:noFill/>
          <a:ln>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22653" y="2023646"/>
            <a:ext cx="5670353"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285750" indent="-285750" algn="just" defTabSz="685800" eaLnBrk="0" fontAlgn="base" hangingPunct="0">
              <a:spcBef>
                <a:spcPct val="0"/>
              </a:spcBef>
              <a:spcAft>
                <a:spcPct val="0"/>
              </a:spcAft>
              <a:buFont typeface="Arial" panose="020B0604020202020204" pitchFamily="34" charset="0"/>
              <a:buChar char="•"/>
            </a:pPr>
            <a:r>
              <a:rPr lang="fr-FR" altLang="fr-FR" sz="1400" dirty="0">
                <a:solidFill>
                  <a:srgbClr val="000000"/>
                </a:solidFill>
                <a:latin typeface="+mj-lt"/>
                <a:ea typeface="Times New Roman" panose="02020603050405020304" pitchFamily="18" charset="0"/>
                <a:cs typeface="Calibri" panose="020F0502020204030204" pitchFamily="34" charset="0"/>
              </a:rPr>
              <a:t>Ce module permet de comprendre comment définir les zones de sécurité, la communication avec l’opérateur, l’approche du bloc et les gestes et positions interdits, comprendre comment utiliser les outils et donner les ordres à l’opérateur de la pelle ou de la grue. Comment inspecter un bloc avant de larguer l’élingue, progresser dans la compréhension des non-conformités et surtout comprendre les limites imposées par la faible visibilité.</a:t>
            </a:r>
            <a:endParaRPr lang="fr-FR" altLang="fr-FR" sz="1400" dirty="0">
              <a:latin typeface="+mj-lt"/>
              <a:ea typeface="Times New Roman" panose="02020603050405020304" pitchFamily="18" charset="0"/>
            </a:endParaRPr>
          </a:p>
          <a:p>
            <a:pPr marL="285750" indent="-285750" defTabSz="685800" eaLnBrk="0" fontAlgn="base" hangingPunct="0">
              <a:spcBef>
                <a:spcPct val="0"/>
              </a:spcBef>
              <a:spcAft>
                <a:spcPct val="0"/>
              </a:spcAft>
              <a:buFont typeface="Arial" panose="020B0604020202020204" pitchFamily="34" charset="0"/>
              <a:buChar char="•"/>
            </a:pPr>
            <a:endParaRPr lang="fr-FR" altLang="fr-FR" sz="1350" b="1" dirty="0">
              <a:latin typeface="Arial" panose="020B0604020202020204" pitchFamily="34" charset="0"/>
            </a:endParaRPr>
          </a:p>
        </p:txBody>
      </p:sp>
      <p:sp>
        <p:nvSpPr>
          <p:cNvPr id="5" name="Rectangle 4"/>
          <p:cNvSpPr/>
          <p:nvPr/>
        </p:nvSpPr>
        <p:spPr>
          <a:xfrm>
            <a:off x="251816" y="4020181"/>
            <a:ext cx="5834659" cy="1600438"/>
          </a:xfrm>
          <a:prstGeom prst="rect">
            <a:avLst/>
          </a:prstGeom>
        </p:spPr>
        <p:txBody>
          <a:bodyPr wrap="square">
            <a:spAutoFit/>
          </a:bodyPr>
          <a:lstStyle/>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Parmi les outils et astuces simples, nous utilisons une tige d’acier, qui ne quitte jamais le scaphandrier.</a:t>
            </a:r>
            <a:endParaRPr lang="fr-FR" sz="1400" dirty="0">
              <a:latin typeface="+mj-lt"/>
              <a:ea typeface="Times New Roman" panose="02020603050405020304" pitchFamily="18" charset="0"/>
            </a:endParaRPr>
          </a:p>
          <a:p>
            <a:pPr marL="285750" indent="-285750" algn="just">
              <a:buFont typeface="Arial" panose="020B0604020202020204" pitchFamily="34" charset="0"/>
              <a:buChar char="•"/>
            </a:pPr>
            <a:r>
              <a:rPr lang="fr-FR" sz="1400" dirty="0">
                <a:solidFill>
                  <a:srgbClr val="000000"/>
                </a:solidFill>
                <a:latin typeface="+mj-lt"/>
                <a:ea typeface="Times New Roman" panose="02020603050405020304" pitchFamily="18" charset="0"/>
              </a:rPr>
              <a:t>Cette tige est posée au contact du bloc. Elle ne sert ni à pousser, ni à faire pivoter le bloc, elle sert à maintenir une distance minimum constante entre le bloc et le plongeur. En cas de mouvement du bloc vers le plongeur, celui-ci sera repoussé vers la mer en conservant cette distance de sécurité.</a:t>
            </a:r>
            <a:endParaRPr lang="fr-FR" sz="1400" dirty="0">
              <a:latin typeface="+mj-lt"/>
              <a:ea typeface="Times New Roman" panose="02020603050405020304" pitchFamily="18" charset="0"/>
            </a:endParaRPr>
          </a:p>
        </p:txBody>
      </p:sp>
      <p:pic>
        <p:nvPicPr>
          <p:cNvPr id="25604" name="Picture 4" descr="pOSE PLONGEU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0064" y="4035746"/>
            <a:ext cx="2438513" cy="1697509"/>
          </a:xfrm>
          <a:prstGeom prst="rect">
            <a:avLst/>
          </a:prstGeom>
          <a:noFill/>
          <a:ln w="9525">
            <a:solidFill>
              <a:schemeClr val="tx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8" name="Image 7" descr="C:\Users\em01\Desktop\MEE-logo-960x500.jpg"/>
          <p:cNvPicPr/>
          <p:nvPr/>
        </p:nvPicPr>
        <p:blipFill rotWithShape="1">
          <a:blip r:embed="rId4" cstate="print">
            <a:extLst>
              <a:ext uri="{BEBA8EAE-BF5A-486C-A8C5-ECC9F3942E4B}">
                <a14:imgProps xmlns:a14="http://schemas.microsoft.com/office/drawing/2010/main">
                  <a14:imgLayer r:embed="rId5">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9" name="Picture 3" descr="D:\0.RIEGONOR\DIVERS\SEMINAIRE ANP\logo-Riegonor-sans fon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em01\Desktop\logo.png"/>
          <p:cNvPicPr/>
          <p:nvPr/>
        </p:nvPicPr>
        <p:blipFill rotWithShape="1">
          <a:blip r:embed="rId7">
            <a:extLst>
              <a:ext uri="{BEBA8EAE-BF5A-486C-A8C5-ECC9F3942E4B}">
                <a14:imgProps xmlns:a14="http://schemas.microsoft.com/office/drawing/2010/main">
                  <a14:imgLayer r:embed="rId8">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187522" y="1144530"/>
            <a:ext cx="7470576" cy="646331"/>
          </a:xfrm>
          <a:prstGeom prst="rect">
            <a:avLst/>
          </a:prstGeom>
        </p:spPr>
        <p:txBody>
          <a:bodyPr wrap="square">
            <a:spAutoFit/>
          </a:bodyPr>
          <a:lstStyle/>
          <a:p>
            <a:pPr lvl="0" algn="just" fontAlgn="base">
              <a:lnSpc>
                <a:spcPct val="100000"/>
              </a:lnSpc>
              <a:spcAft>
                <a:spcPct val="0"/>
              </a:spcAft>
            </a:pPr>
            <a:r>
              <a:rPr lang="fr-FR" altLang="fr-FR" b="1" dirty="0" smtClean="0">
                <a:solidFill>
                  <a:srgbClr val="00B0F0"/>
                </a:solidFill>
                <a:latin typeface="Calibri" panose="020F0502020204030204" pitchFamily="34" charset="0"/>
                <a:ea typeface="Times New Roman" panose="02020603050405020304" pitchFamily="18" charset="0"/>
              </a:rPr>
              <a:t>3. Formation </a:t>
            </a:r>
            <a:r>
              <a:rPr lang="fr-FR" altLang="fr-FR" b="1" dirty="0">
                <a:solidFill>
                  <a:srgbClr val="00B0F0"/>
                </a:solidFill>
                <a:latin typeface="Calibri" panose="020F0502020204030204" pitchFamily="34" charset="0"/>
                <a:ea typeface="Times New Roman" panose="02020603050405020304" pitchFamily="18" charset="0"/>
              </a:rPr>
              <a:t>pratique dans l’eau  en commençant la construction. Un inspecteur CLAS accompagne dans l’eau des scaphandriers en formation</a:t>
            </a:r>
          </a:p>
        </p:txBody>
      </p:sp>
    </p:spTree>
    <p:extLst>
      <p:ext uri="{BB962C8B-B14F-4D97-AF65-F5344CB8AC3E}">
        <p14:creationId xmlns:p14="http://schemas.microsoft.com/office/powerpoint/2010/main" val="101081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1898" y="986812"/>
            <a:ext cx="8508206" cy="584775"/>
          </a:xfrm>
          <a:prstGeom prst="rect">
            <a:avLst/>
          </a:prstGeom>
        </p:spPr>
        <p:txBody>
          <a:bodyPr wrap="square">
            <a:spAutoFit/>
          </a:bodyPr>
          <a:lstStyle/>
          <a:p>
            <a:pPr marL="285750" indent="-285750" algn="just">
              <a:buFont typeface="Wingdings" panose="05000000000000000000" pitchFamily="2" charset="2"/>
              <a:buChar char="Ø"/>
            </a:pPr>
            <a:r>
              <a:rPr lang="fr-FR" sz="1600" b="1" dirty="0">
                <a:solidFill>
                  <a:srgbClr val="00B0F0"/>
                </a:solidFill>
                <a:latin typeface="Calibri" panose="020F0502020204030204" pitchFamily="34" charset="0"/>
                <a:ea typeface="Times New Roman" panose="02020603050405020304" pitchFamily="18" charset="0"/>
              </a:rPr>
              <a:t>Les derniers appels d’offres pour la construction de digues nécessitant la pose de blocs artificiels sous l’eau imposent l’utilisation de plongeurs :</a:t>
            </a:r>
            <a:endParaRPr lang="fr-FR" sz="1600" b="1" dirty="0">
              <a:solidFill>
                <a:srgbClr val="00B0F0"/>
              </a:solidFill>
              <a:latin typeface="Times New Roman" panose="02020603050405020304" pitchFamily="18" charset="0"/>
              <a:ea typeface="Times New Roman" panose="02020603050405020304" pitchFamily="18" charset="0"/>
            </a:endParaRPr>
          </a:p>
        </p:txBody>
      </p:sp>
      <p:pic>
        <p:nvPicPr>
          <p:cNvPr id="27652" name="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6553" y="1968553"/>
            <a:ext cx="5624638" cy="1073945"/>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pic>
        <p:nvPicPr>
          <p:cNvPr id="276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6553" y="3658090"/>
            <a:ext cx="5744589" cy="942827"/>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pic>
        <p:nvPicPr>
          <p:cNvPr id="2764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2273" y="5097580"/>
            <a:ext cx="5804811" cy="760809"/>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8" name="Rectangle 9"/>
          <p:cNvSpPr>
            <a:spLocks noChangeArrowheads="1"/>
          </p:cNvSpPr>
          <p:nvPr/>
        </p:nvSpPr>
        <p:spPr bwMode="auto">
          <a:xfrm>
            <a:off x="1" y="4970473"/>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FR" sz="1350"/>
          </a:p>
        </p:txBody>
      </p:sp>
      <p:pic>
        <p:nvPicPr>
          <p:cNvPr id="11" name="Image 10" descr="C:\Users\em01\Desktop\MEE-logo-960x500.jpg"/>
          <p:cNvPicPr/>
          <p:nvPr/>
        </p:nvPicPr>
        <p:blipFill rotWithShape="1">
          <a:blip r:embed="rId5" cstate="print">
            <a:extLst>
              <a:ext uri="{BEBA8EAE-BF5A-486C-A8C5-ECC9F3942E4B}">
                <a14:imgProps xmlns:a14="http://schemas.microsoft.com/office/drawing/2010/main">
                  <a14:imgLayer r:embed="rId6">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12" name="Picture 3" descr="D:\0.RIEGONOR\DIVERS\SEMINAIRE ANP\logo-Riegonor-sans fon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descr="C:\Users\em01\Desktop\logo.png"/>
          <p:cNvPicPr/>
          <p:nvPr/>
        </p:nvPicPr>
        <p:blipFill rotWithShape="1">
          <a:blip r:embed="rId8">
            <a:extLst>
              <a:ext uri="{BEBA8EAE-BF5A-486C-A8C5-ECC9F3942E4B}">
                <a14:imgProps xmlns:a14="http://schemas.microsoft.com/office/drawing/2010/main">
                  <a14:imgLayer r:embed="rId9">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429035" y="1968553"/>
            <a:ext cx="2044662" cy="369332"/>
          </a:xfrm>
          <a:prstGeom prst="rect">
            <a:avLst/>
          </a:prstGeom>
        </p:spPr>
        <p:txBody>
          <a:bodyPr wrap="none">
            <a:spAutoFit/>
          </a:bodyPr>
          <a:lstStyle/>
          <a:p>
            <a:pPr marL="285750" lvl="0" indent="-285750" algn="ctr" eaLnBrk="0" fontAlgn="base" hangingPunct="0">
              <a:lnSpc>
                <a:spcPct val="100000"/>
              </a:lnSpc>
              <a:spcAft>
                <a:spcPct val="0"/>
              </a:spcAft>
              <a:buFont typeface="Arial" panose="020B0604020202020204" pitchFamily="34" charset="0"/>
              <a:buChar char="•"/>
            </a:pPr>
            <a:r>
              <a:rPr lang="fr-FR" altLang="fr-FR" b="1" dirty="0">
                <a:solidFill>
                  <a:srgbClr val="00B0F0"/>
                </a:solidFill>
                <a:latin typeface="Calibri" panose="020F0502020204030204" pitchFamily="34" charset="0"/>
                <a:ea typeface="Times New Roman" panose="02020603050405020304" pitchFamily="18" charset="0"/>
                <a:cs typeface="Calibri" panose="020F0502020204030204" pitchFamily="34" charset="0"/>
              </a:rPr>
              <a:t>CCTP La Turballe</a:t>
            </a:r>
            <a:endParaRPr lang="fr-FR" altLang="fr-FR" dirty="0">
              <a:solidFill>
                <a:srgbClr val="00B0F0"/>
              </a:solidFill>
              <a:ea typeface="Times New Roman" panose="02020603050405020304" pitchFamily="18" charset="0"/>
            </a:endParaRPr>
          </a:p>
        </p:txBody>
      </p:sp>
      <p:sp>
        <p:nvSpPr>
          <p:cNvPr id="5" name="Rectangle 4"/>
          <p:cNvSpPr/>
          <p:nvPr/>
        </p:nvSpPr>
        <p:spPr>
          <a:xfrm>
            <a:off x="355361" y="3480990"/>
            <a:ext cx="2517804" cy="369332"/>
          </a:xfrm>
          <a:prstGeom prst="rect">
            <a:avLst/>
          </a:prstGeom>
        </p:spPr>
        <p:txBody>
          <a:bodyPr wrap="none">
            <a:spAutoFit/>
          </a:bodyPr>
          <a:lstStyle/>
          <a:p>
            <a:pPr marL="285750" indent="-285750" algn="ctr" eaLnBrk="0" fontAlgn="base" hangingPunct="0">
              <a:spcAft>
                <a:spcPct val="0"/>
              </a:spcAft>
              <a:buFont typeface="Arial" panose="020B0604020202020204" pitchFamily="34" charset="0"/>
              <a:buChar char="•"/>
            </a:pPr>
            <a:r>
              <a:rPr lang="fr-FR" altLang="fr-FR" b="1" dirty="0">
                <a:solidFill>
                  <a:srgbClr val="00B0F0"/>
                </a:solidFill>
                <a:latin typeface="Calibri" panose="020F0502020204030204" pitchFamily="34" charset="0"/>
                <a:ea typeface="Times New Roman" panose="02020603050405020304" pitchFamily="18" charset="0"/>
                <a:cs typeface="Calibri" panose="020F0502020204030204" pitchFamily="34" charset="0"/>
              </a:rPr>
              <a:t>CCTP</a:t>
            </a:r>
            <a:r>
              <a:rPr lang="fr-FR" altLang="fr-FR" dirty="0"/>
              <a:t> </a:t>
            </a:r>
            <a:r>
              <a:rPr lang="fr-FR" altLang="fr-FR" b="1" dirty="0" err="1">
                <a:solidFill>
                  <a:srgbClr val="00B0F0"/>
                </a:solidFill>
                <a:latin typeface="Calibri" panose="020F0502020204030204" pitchFamily="34" charset="0"/>
                <a:ea typeface="Times New Roman" panose="02020603050405020304" pitchFamily="18" charset="0"/>
                <a:cs typeface="Calibri" panose="020F0502020204030204" pitchFamily="34" charset="0"/>
              </a:rPr>
              <a:t>Argeles</a:t>
            </a:r>
            <a:r>
              <a:rPr lang="fr-FR" altLang="fr-FR" b="1" dirty="0">
                <a:solidFill>
                  <a:srgbClr val="00B0F0"/>
                </a:solidFill>
                <a:latin typeface="Calibri" panose="020F0502020204030204" pitchFamily="34" charset="0"/>
                <a:ea typeface="Times New Roman" panose="02020603050405020304" pitchFamily="18" charset="0"/>
                <a:cs typeface="Calibri" panose="020F0502020204030204" pitchFamily="34" charset="0"/>
              </a:rPr>
              <a:t> sur Mer</a:t>
            </a:r>
          </a:p>
        </p:txBody>
      </p:sp>
      <p:sp>
        <p:nvSpPr>
          <p:cNvPr id="6" name="Rectangle 5"/>
          <p:cNvSpPr/>
          <p:nvPr/>
        </p:nvSpPr>
        <p:spPr>
          <a:xfrm>
            <a:off x="502708" y="4924306"/>
            <a:ext cx="2223109" cy="369332"/>
          </a:xfrm>
          <a:prstGeom prst="rect">
            <a:avLst/>
          </a:prstGeom>
        </p:spPr>
        <p:txBody>
          <a:bodyPr wrap="none">
            <a:spAutoFit/>
          </a:bodyPr>
          <a:lstStyle/>
          <a:p>
            <a:pPr marL="285750" indent="-285750" algn="ctr" eaLnBrk="0" fontAlgn="base" hangingPunct="0">
              <a:spcAft>
                <a:spcPct val="0"/>
              </a:spcAft>
              <a:buFont typeface="Arial" panose="020B0604020202020204" pitchFamily="34" charset="0"/>
              <a:buChar char="•"/>
            </a:pPr>
            <a:r>
              <a:rPr lang="fr-FR" altLang="fr-FR" b="1" dirty="0">
                <a:solidFill>
                  <a:srgbClr val="00B0F0"/>
                </a:solidFill>
                <a:latin typeface="Calibri" panose="020F0502020204030204" pitchFamily="34" charset="0"/>
                <a:ea typeface="Times New Roman" panose="02020603050405020304" pitchFamily="18" charset="0"/>
                <a:cs typeface="Calibri" panose="020F0502020204030204" pitchFamily="34" charset="0"/>
              </a:rPr>
              <a:t>CCTP Port Gardian</a:t>
            </a:r>
          </a:p>
        </p:txBody>
      </p:sp>
    </p:spTree>
    <p:extLst>
      <p:ext uri="{BB962C8B-B14F-4D97-AF65-F5344CB8AC3E}">
        <p14:creationId xmlns:p14="http://schemas.microsoft.com/office/powerpoint/2010/main" val="502329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4688" y="2044006"/>
            <a:ext cx="8204259" cy="1546577"/>
          </a:xfrm>
          <a:prstGeom prst="rect">
            <a:avLst/>
          </a:prstGeom>
        </p:spPr>
        <p:txBody>
          <a:bodyPr wrap="square">
            <a:spAutoFit/>
          </a:bodyPr>
          <a:lstStyle/>
          <a:p>
            <a:pPr algn="just"/>
            <a:r>
              <a:rPr lang="fr-FR"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Notre avis après plus de 20 années d’expérience et plus d’un million de blocs posés et inspectés, en condition réelle de travail, est que la solution la plus efficace est l’utilisation de plongeurs spécialement formés dans le cadre d’un apprentissage sur le site de construction, dans les régions du monde où la visibilité est généralement bonne. </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En cas de conditions de visibilité dégradée par les travaux eux-mêmes ou par le site naturel, c’est l’utilisation intelligente de l’</a:t>
            </a:r>
            <a:r>
              <a:rPr lang="fr-FR" sz="1350" dirty="0" err="1">
                <a:solidFill>
                  <a:srgbClr val="000000"/>
                </a:solidFill>
                <a:latin typeface="Calibri" panose="020F0502020204030204" pitchFamily="34" charset="0"/>
                <a:ea typeface="Times New Roman" panose="02020603050405020304" pitchFamily="18" charset="0"/>
              </a:rPr>
              <a:t>Echoscope</a:t>
            </a:r>
            <a:r>
              <a:rPr lang="fr-FR" sz="1350" dirty="0">
                <a:solidFill>
                  <a:srgbClr val="000000"/>
                </a:solidFill>
                <a:latin typeface="Calibri" panose="020F0502020204030204" pitchFamily="34" charset="0"/>
                <a:ea typeface="Times New Roman" panose="02020603050405020304" pitchFamily="18" charset="0"/>
              </a:rPr>
              <a:t> associé à des plongeurs correctement formés dans le cadre d’un apprentissage mené sur le site de construction, qui donnera les meilleurs résultats.</a:t>
            </a:r>
            <a:endParaRPr lang="fr-FR" sz="1350" dirty="0">
              <a:latin typeface="Times New Roman" panose="02020603050405020304" pitchFamily="18" charset="0"/>
              <a:ea typeface="Times New Roman" panose="02020603050405020304" pitchFamily="18" charset="0"/>
            </a:endParaRPr>
          </a:p>
        </p:txBody>
      </p:sp>
      <p:pic>
        <p:nvPicPr>
          <p:cNvPr id="6" name="Image 5"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7"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514688" y="1628800"/>
            <a:ext cx="1770036" cy="369332"/>
          </a:xfrm>
          <a:prstGeom prst="rect">
            <a:avLst/>
          </a:prstGeom>
        </p:spPr>
        <p:txBody>
          <a:bodyPr wrap="none">
            <a:spAutoFit/>
          </a:bodyPr>
          <a:lstStyle/>
          <a:p>
            <a:pPr>
              <a:spcBef>
                <a:spcPct val="0"/>
              </a:spcBef>
            </a:pPr>
            <a:r>
              <a:rPr lang="fr-FR" b="1" cap="small" dirty="0" smtClean="0">
                <a:solidFill>
                  <a:schemeClr val="accent1">
                    <a:lumMod val="60000"/>
                    <a:lumOff val="40000"/>
                  </a:schemeClr>
                </a:solidFill>
                <a:latin typeface="Tw Cen MT" pitchFamily="34" charset="0"/>
              </a:rPr>
              <a:t>6. CONCLUSION</a:t>
            </a:r>
            <a:endParaRPr lang="fr-FR" b="1" cap="small" dirty="0">
              <a:solidFill>
                <a:schemeClr val="accent1">
                  <a:lumMod val="60000"/>
                  <a:lumOff val="40000"/>
                </a:schemeClr>
              </a:solidFill>
              <a:latin typeface="Tw Cen MT" pitchFamily="34" charset="0"/>
            </a:endParaRPr>
          </a:p>
        </p:txBody>
      </p:sp>
    </p:spTree>
    <p:extLst>
      <p:ext uri="{BB962C8B-B14F-4D97-AF65-F5344CB8AC3E}">
        <p14:creationId xmlns:p14="http://schemas.microsoft.com/office/powerpoint/2010/main" val="3332551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631" y="1824426"/>
            <a:ext cx="6450806" cy="2585323"/>
          </a:xfrm>
          <a:prstGeom prst="rect">
            <a:avLst/>
          </a:prstGeom>
        </p:spPr>
        <p:txBody>
          <a:bodyPr wrap="square">
            <a:spAutoFit/>
          </a:bodyPr>
          <a:lstStyle/>
          <a:p>
            <a:pPr algn="just"/>
            <a:r>
              <a:rPr lang="fr-FR"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DIT ACCROPODE™II CLI Version E 18/12/2019</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algn="just"/>
            <a:r>
              <a:rPr lang="en-GB" sz="1350" dirty="0">
                <a:solidFill>
                  <a:srgbClr val="000000"/>
                </a:solidFill>
                <a:latin typeface="Calibri" panose="020F0502020204030204" pitchFamily="34" charset="0"/>
                <a:ea typeface="Times New Roman" panose="02020603050405020304" pitchFamily="18" charset="0"/>
              </a:rPr>
              <a:t>Rapport  NMDC KEPCO BNPP-</a:t>
            </a:r>
            <a:r>
              <a:rPr lang="en-GB" sz="1350" dirty="0" err="1">
                <a:solidFill>
                  <a:srgbClr val="000000"/>
                </a:solidFill>
                <a:latin typeface="Calibri" panose="020F0502020204030204" pitchFamily="34" charset="0"/>
                <a:ea typeface="Times New Roman" panose="02020603050405020304" pitchFamily="18" charset="0"/>
              </a:rPr>
              <a:t>Coreloc</a:t>
            </a:r>
            <a:r>
              <a:rPr lang="en-GB" sz="1350" dirty="0">
                <a:solidFill>
                  <a:srgbClr val="000000"/>
                </a:solidFill>
                <a:latin typeface="Calibri" panose="020F0502020204030204" pitchFamily="34" charset="0"/>
                <a:ea typeface="Times New Roman" panose="02020603050405020304" pitchFamily="18" charset="0"/>
              </a:rPr>
              <a:t> Methodology review Rev00</a:t>
            </a:r>
            <a:endParaRPr lang="fr-FR" sz="1350" dirty="0">
              <a:latin typeface="Times New Roman" panose="02020603050405020304" pitchFamily="18" charset="0"/>
              <a:ea typeface="Times New Roman" panose="02020603050405020304" pitchFamily="18" charset="0"/>
            </a:endParaRPr>
          </a:p>
          <a:p>
            <a:pPr algn="just"/>
            <a:r>
              <a:rPr lang="en-GB" sz="1350" dirty="0">
                <a:solidFill>
                  <a:srgbClr val="000000"/>
                </a:solidFill>
                <a:latin typeface="Calibri" panose="020F0502020204030204" pitchFamily="34" charset="0"/>
                <a:ea typeface="Times New Roman" panose="02020603050405020304" pitchFamily="18" charset="0"/>
              </a:rPr>
              <a:t> </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Rapport NRL Lot 4 MT5.1 ASSISTANCE TECHNIQUE ACCROPODE™ II  – RAPPORT N°3</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Rapport NRL Lot 4 MT5.1 ASSISTANCE TECHNIQUE ACCROPODE™ II  – RAPPORT N°4</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Rapport NRL Lot 4 MT5.1 ASSISTANCE TECHNIQUE ACCROPODE™ II  – RAPPORT N°5</a:t>
            </a:r>
            <a:endParaRPr lang="fr-FR" sz="1350" dirty="0">
              <a:latin typeface="Times New Roman" panose="02020603050405020304" pitchFamily="18" charset="0"/>
              <a:ea typeface="Times New Roman" panose="02020603050405020304" pitchFamily="18" charset="0"/>
            </a:endParaRPr>
          </a:p>
          <a:p>
            <a:pPr algn="just"/>
            <a:r>
              <a:rPr lang="fr-FR" sz="1350" dirty="0">
                <a:solidFill>
                  <a:srgbClr val="000000"/>
                </a:solidFill>
                <a:latin typeface="Calibri" panose="020F0502020204030204" pitchFamily="34" charset="0"/>
                <a:ea typeface="Times New Roman" panose="02020603050405020304" pitchFamily="18" charset="0"/>
              </a:rPr>
              <a:t>Rapport NRL Lot 4 MT5.1 ASSISTANCE TECHNIQUE ACCROPODE™ II  – RAPPORT N°6</a:t>
            </a:r>
          </a:p>
          <a:p>
            <a:pPr algn="just"/>
            <a:endParaRPr lang="en-GB" sz="1350" dirty="0">
              <a:solidFill>
                <a:srgbClr val="000000"/>
              </a:solidFill>
              <a:latin typeface="Calibri" panose="020F0502020204030204" pitchFamily="34" charset="0"/>
              <a:ea typeface="Times New Roman" panose="02020603050405020304" pitchFamily="18" charset="0"/>
            </a:endParaRPr>
          </a:p>
          <a:p>
            <a:pPr algn="just"/>
            <a:r>
              <a:rPr lang="en-GB" sz="1350" dirty="0" err="1">
                <a:solidFill>
                  <a:srgbClr val="000000"/>
                </a:solidFill>
                <a:latin typeface="Calibri" panose="020F0502020204030204" pitchFamily="34" charset="0"/>
                <a:ea typeface="Times New Roman" panose="02020603050405020304" pitchFamily="18" charset="0"/>
              </a:rPr>
              <a:t>Procédure</a:t>
            </a:r>
            <a:r>
              <a:rPr lang="en-GB" sz="1350" dirty="0">
                <a:solidFill>
                  <a:srgbClr val="000000"/>
                </a:solidFill>
                <a:latin typeface="Calibri" panose="020F0502020204030204" pitchFamily="34" charset="0"/>
                <a:ea typeface="Times New Roman" panose="02020603050405020304" pitchFamily="18" charset="0"/>
              </a:rPr>
              <a:t> NRL-DET-EGIS-2017-0411</a:t>
            </a:r>
            <a:endParaRPr lang="fr-FR" sz="1350" dirty="0">
              <a:latin typeface="Times New Roman" panose="02020603050405020304" pitchFamily="18" charset="0"/>
              <a:ea typeface="Times New Roman" panose="02020603050405020304" pitchFamily="18" charset="0"/>
            </a:endParaRPr>
          </a:p>
        </p:txBody>
      </p:sp>
      <p:pic>
        <p:nvPicPr>
          <p:cNvPr id="5" name="Image 4" descr="C:\Users\em01\Desktop\MEE-logo-960x500.jpg"/>
          <p:cNvPicPr/>
          <p:nvPr/>
        </p:nvPicPr>
        <p:blipFill rotWithShape="1">
          <a:blip r:embed="rId2" cstate="print">
            <a:extLst>
              <a:ext uri="{BEBA8EAE-BF5A-486C-A8C5-ECC9F3942E4B}">
                <a14:imgProps xmlns:a14="http://schemas.microsoft.com/office/drawing/2010/main">
                  <a14:imgLayer r:embed="rId3">
                    <a14:imgEffect>
                      <a14:backgroundRemoval t="4600" b="46800" l="32813" r="59792">
                        <a14:foregroundMark x1="49063" y1="31000" x2="49063" y2="31000"/>
                        <a14:foregroundMark x1="51979" y1="25600" x2="51979" y2="25600"/>
                        <a14:foregroundMark x1="53542" y1="22000" x2="53542" y2="22000"/>
                        <a14:foregroundMark x1="56771" y1="15400" x2="56771" y2="15400"/>
                        <a14:backgroundMark x1="47917" y1="20400" x2="47917" y2="20400"/>
                        <a14:backgroundMark x1="43229" y1="34200" x2="43229" y2="34200"/>
                        <a14:backgroundMark x1="43021" y1="36400" x2="43021" y2="36400"/>
                        <a14:backgroundMark x1="55104" y1="32600" x2="55104" y2="32600"/>
                        <a14:backgroundMark x1="57083" y1="19800" x2="57083" y2="19800"/>
                        <a14:backgroundMark x1="50313" y1="41600" x2="50313" y2="41600"/>
                        <a14:backgroundMark x1="53438" y1="29800" x2="53438" y2="29800"/>
                        <a14:backgroundMark x1="51458" y1="27400" x2="51458" y2="27400"/>
                        <a14:backgroundMark x1="50729" y1="29600" x2="50729" y2="29600"/>
                        <a14:backgroundMark x1="52083" y1="29600" x2="52083" y2="29600"/>
                        <a14:backgroundMark x1="43125" y1="40600" x2="43125" y2="40600"/>
                        <a14:backgroundMark x1="47396" y1="32800" x2="47396" y2="32800"/>
                        <a14:backgroundMark x1="50208" y1="27600" x2="50208" y2="27600"/>
                        <a14:backgroundMark x1="51458" y1="25600" x2="51458" y2="25600"/>
                        <a14:backgroundMark x1="52292" y1="44000" x2="52292" y2="44000"/>
                        <a14:backgroundMark x1="51354" y1="45400" x2="51354" y2="45400"/>
                        <a14:backgroundMark x1="53125" y1="22400" x2="53125" y2="22400"/>
                        <a14:backgroundMark x1="56042" y1="20800" x2="56042" y2="20800"/>
                        <a14:backgroundMark x1="55729" y1="19400" x2="55729" y2="19400"/>
                        <a14:backgroundMark x1="49583" y1="20600" x2="49583" y2="20600"/>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1209" t="1" r="36956" b="53318"/>
          <a:stretch/>
        </p:blipFill>
        <p:spPr bwMode="auto">
          <a:xfrm>
            <a:off x="467544" y="6356391"/>
            <a:ext cx="576064" cy="273135"/>
          </a:xfrm>
          <a:prstGeom prst="rect">
            <a:avLst/>
          </a:prstGeom>
          <a:noFill/>
          <a:ln>
            <a:noFill/>
          </a:ln>
          <a:extLst>
            <a:ext uri="{53640926-AAD7-44D8-BBD7-CCE9431645EC}">
              <a14:shadowObscured xmlns:a14="http://schemas.microsoft.com/office/drawing/2010/main"/>
            </a:ext>
          </a:extLst>
        </p:spPr>
      </p:pic>
      <p:pic>
        <p:nvPicPr>
          <p:cNvPr id="6" name="Picture 3" descr="D:\0.RIEGONOR\DIVERS\SEMINAIRE ANP\logo-Riegonor-sans 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6446959"/>
            <a:ext cx="892059" cy="3483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C:\Users\em01\Desktop\logo.png"/>
          <p:cNvPicPr/>
          <p:nvPr/>
        </p:nvPicPr>
        <p:blipFill rotWithShape="1">
          <a:blip r:embed="rId5">
            <a:extLst>
              <a:ext uri="{BEBA8EAE-BF5A-486C-A8C5-ECC9F3942E4B}">
                <a14:imgProps xmlns:a14="http://schemas.microsoft.com/office/drawing/2010/main">
                  <a14:imgLayer r:embed="rId6">
                    <a14:imgEffect>
                      <a14:backgroundRemoval t="5970" b="70149" l="2016" r="98387">
                        <a14:foregroundMark x1="24194" y1="38060" x2="24194" y2="38060"/>
                        <a14:foregroundMark x1="78629" y1="61940" x2="78629" y2="61940"/>
                        <a14:foregroundMark x1="93952" y1="61194" x2="93952" y2="61194"/>
                        <a14:foregroundMark x1="45161" y1="31343" x2="45161" y2="31343"/>
                        <a14:foregroundMark x1="58065" y1="20896" x2="58065" y2="20896"/>
                        <a14:foregroundMark x1="48790" y1="33582" x2="48790" y2="33582"/>
                        <a14:foregroundMark x1="48387" y1="34328" x2="48387" y2="34328"/>
                        <a14:backgroundMark x1="34677" y1="46269" x2="34677" y2="46269"/>
                        <a14:backgroundMark x1="19355" y1="55970" x2="19355" y2="55970"/>
                        <a14:backgroundMark x1="13306" y1="58955" x2="13306" y2="58955"/>
                        <a14:backgroundMark x1="50403" y1="38060" x2="50403" y2="38060"/>
                        <a14:backgroundMark x1="47581" y1="43284" x2="47581" y2="43284"/>
                        <a14:backgroundMark x1="48790" y1="42537" x2="48790" y2="42537"/>
                        <a14:backgroundMark x1="48387" y1="33582" x2="48387" y2="33582"/>
                        <a14:backgroundMark x1="65726" y1="24627" x2="65726" y2="24627"/>
                        <a14:backgroundMark x1="5242" y1="53731" x2="5242" y2="53731"/>
                      </a14:backgroundRemoval>
                    </a14:imgEffect>
                    <a14:imgEffect>
                      <a14:sharpenSoften amount="500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rcRect r="309" b="30628"/>
          <a:stretch/>
        </p:blipFill>
        <p:spPr bwMode="auto">
          <a:xfrm>
            <a:off x="4139952" y="6453336"/>
            <a:ext cx="1098376" cy="254950"/>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478631" y="1455094"/>
            <a:ext cx="2399439" cy="369332"/>
          </a:xfrm>
          <a:prstGeom prst="rect">
            <a:avLst/>
          </a:prstGeom>
        </p:spPr>
        <p:txBody>
          <a:bodyPr vert="horz" lIns="0" rIns="0" bIns="0" anchor="b">
            <a:noAutofit/>
          </a:bodyPr>
          <a:lstStyle/>
          <a:p>
            <a:pPr>
              <a:spcBef>
                <a:spcPct val="0"/>
              </a:spcBef>
            </a:pPr>
            <a:r>
              <a:rPr lang="fr-FR" b="1" cap="small" dirty="0">
                <a:solidFill>
                  <a:schemeClr val="accent1">
                    <a:lumMod val="60000"/>
                    <a:lumOff val="40000"/>
                  </a:schemeClr>
                </a:solidFill>
                <a:latin typeface="Tw Cen MT" pitchFamily="34" charset="0"/>
              </a:rPr>
              <a:t>Sources documentaires</a:t>
            </a:r>
          </a:p>
        </p:txBody>
      </p:sp>
    </p:spTree>
    <p:extLst>
      <p:ext uri="{BB962C8B-B14F-4D97-AF65-F5344CB8AC3E}">
        <p14:creationId xmlns:p14="http://schemas.microsoft.com/office/powerpoint/2010/main" val="921477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138</TotalTime>
  <Words>2009</Words>
  <Application>Microsoft Office PowerPoint</Application>
  <PresentationFormat>Affichage à l'écran (4:3)</PresentationFormat>
  <Paragraphs>155</Paragraphs>
  <Slides>22</Slides>
  <Notes>5</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Débit</vt:lpstr>
      <vt:lpstr>Direction des Ports  et du Domaine Public Maritime </vt:lpstr>
      <vt:lpstr>Session 1 – Méthodes de pose et exigences de conformité  </vt:lpstr>
      <vt:lpstr>Etude comparée des différentes méthodes de pose des blocs artificiels pour carapaces de digue</vt:lpstr>
      <vt:lpstr>3. LE POSIBLOC™</vt:lpstr>
      <vt:lpstr>Les indications fournies par le système</vt:lpstr>
      <vt:lpstr>L’opérateur utilise le jeu de couleurs suivants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23</cp:revision>
  <dcterms:created xsi:type="dcterms:W3CDTF">2025-05-27T13:54:28Z</dcterms:created>
  <dcterms:modified xsi:type="dcterms:W3CDTF">2025-05-27T16:57:36Z</dcterms:modified>
</cp:coreProperties>
</file>