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4"/>
  </p:notesMasterIdLst>
  <p:sldIdLst>
    <p:sldId id="256" r:id="rId2"/>
    <p:sldId id="258" r:id="rId3"/>
    <p:sldId id="267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C8EE"/>
    <a:srgbClr val="18AB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6" autoAdjust="0"/>
    <p:restoredTop sz="94660"/>
  </p:normalViewPr>
  <p:slideViewPr>
    <p:cSldViewPr>
      <p:cViewPr>
        <p:scale>
          <a:sx n="90" d="100"/>
          <a:sy n="90" d="100"/>
        </p:scale>
        <p:origin x="-1296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5B5BF1-ABD0-4A22-BD73-811DD4133C2B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65CA2-A285-44E6-9690-3D79B42BD7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85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95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29071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6960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528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955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5CA2-A285-44E6-9690-3D79B42BD7E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03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EA2B52-69BD-47AE-82EB-FACA4F206BEF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46A3769-DA48-4906-924C-F73813E91C7A}" type="slidenum">
              <a:rPr lang="fr-FR" smtClean="0"/>
              <a:t>‹N°›</a:t>
            </a:fld>
            <a:endParaRPr lang="fr-F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Relationship Id="rId9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10" Type="http://schemas.openxmlformats.org/officeDocument/2006/relationships/image" Target="../media/image19.jpeg"/><Relationship Id="rId4" Type="http://schemas.microsoft.com/office/2007/relationships/hdphoto" Target="../media/hdphoto3.wdp"/><Relationship Id="rId9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-576064" y="1188752"/>
            <a:ext cx="4572000" cy="432048"/>
          </a:xfrm>
        </p:spPr>
        <p:txBody>
          <a:bodyPr>
            <a:no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effectLst/>
              </a:rPr>
              <a:t>Direction des Ports </a:t>
            </a:r>
            <a:br>
              <a:rPr lang="fr-FR" sz="1400" dirty="0">
                <a:solidFill>
                  <a:schemeClr val="bg1"/>
                </a:solidFill>
                <a:effectLst/>
              </a:rPr>
            </a:br>
            <a:r>
              <a:rPr lang="fr-FR" sz="1400" dirty="0">
                <a:solidFill>
                  <a:schemeClr val="bg1"/>
                </a:solidFill>
                <a:effectLst/>
              </a:rPr>
              <a:t>et du Domaine Public Maritime</a:t>
            </a:r>
            <a:r>
              <a:rPr lang="fr-FR" sz="2000" dirty="0">
                <a:solidFill>
                  <a:schemeClr val="bg1"/>
                </a:solidFill>
                <a:effectLst/>
              </a:rPr>
              <a:t/>
            </a:r>
            <a:br>
              <a:rPr lang="fr-FR" sz="2000" dirty="0">
                <a:solidFill>
                  <a:schemeClr val="bg1"/>
                </a:solidFill>
                <a:effectLst/>
              </a:rPr>
            </a:b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012608" y="2780928"/>
            <a:ext cx="7447824" cy="648072"/>
          </a:xfrm>
          <a:solidFill>
            <a:schemeClr val="accent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3600" b="1" dirty="0">
                <a:latin typeface="+mj-lt"/>
              </a:rPr>
              <a:t>Journée Technique Professionnelle</a:t>
            </a:r>
          </a:p>
        </p:txBody>
      </p:sp>
      <p:pic>
        <p:nvPicPr>
          <p:cNvPr id="6" name="Image 5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936104" y="122922"/>
            <a:ext cx="1187624" cy="7857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7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439" y="364354"/>
            <a:ext cx="1922282" cy="75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3491880" y="346066"/>
            <a:ext cx="2160240" cy="5951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Sous-titre 8"/>
          <p:cNvSpPr txBox="1">
            <a:spLocks/>
          </p:cNvSpPr>
          <p:nvPr/>
        </p:nvSpPr>
        <p:spPr>
          <a:xfrm>
            <a:off x="164376" y="3789040"/>
            <a:ext cx="8876960" cy="1368152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0" rIns="18288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fr-FR" sz="2000" b="1" u="sng" dirty="0">
                <a:solidFill>
                  <a:srgbClr val="002060"/>
                </a:solidFill>
                <a:latin typeface="Bahnschrift" pitchFamily="34" charset="0"/>
              </a:rPr>
              <a:t>Thème</a:t>
            </a:r>
            <a:endParaRPr lang="fr-FR" sz="2000" b="1" dirty="0">
              <a:solidFill>
                <a:srgbClr val="002060"/>
              </a:solidFill>
              <a:latin typeface="Bahnschrift" pitchFamily="34" charset="0"/>
            </a:endParaRPr>
          </a:p>
          <a:p>
            <a: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fr-FR" sz="2400" b="1" dirty="0">
                <a:solidFill>
                  <a:srgbClr val="002060"/>
                </a:solidFill>
                <a:latin typeface="Bahnschrift" pitchFamily="34" charset="0"/>
              </a:rPr>
              <a:t>Blocs de carapace </a:t>
            </a:r>
            <a:r>
              <a:rPr lang="fr-FR" sz="2400" b="1">
                <a:solidFill>
                  <a:srgbClr val="002060"/>
                </a:solidFill>
                <a:latin typeface="Bahnschrift" pitchFamily="34" charset="0"/>
              </a:rPr>
              <a:t>et </a:t>
            </a:r>
            <a:r>
              <a:rPr lang="fr-FR" sz="2400" b="1" smtClean="0">
                <a:solidFill>
                  <a:srgbClr val="002060"/>
                </a:solidFill>
                <a:latin typeface="Bahnschrift" pitchFamily="34" charset="0"/>
              </a:rPr>
              <a:t>géosynthétiques </a:t>
            </a:r>
            <a:r>
              <a:rPr lang="fr-FR" sz="2400" b="1" dirty="0">
                <a:solidFill>
                  <a:srgbClr val="002060"/>
                </a:solidFill>
                <a:latin typeface="Bahnschrift" pitchFamily="34" charset="0"/>
              </a:rPr>
              <a:t>pour la protection contre l’érosion et le renforcement des digues</a:t>
            </a:r>
          </a:p>
        </p:txBody>
      </p:sp>
    </p:spTree>
    <p:extLst>
      <p:ext uri="{BB962C8B-B14F-4D97-AF65-F5344CB8AC3E}">
        <p14:creationId xmlns:p14="http://schemas.microsoft.com/office/powerpoint/2010/main" val="246479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107504" y="1340768"/>
            <a:ext cx="8928992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400" dirty="0">
                <a:latin typeface="Arial Black" pitchFamily="34" charset="0"/>
              </a:rPr>
              <a:t>Session 1 – Méthodes de pose et exigences de conformité </a:t>
            </a:r>
            <a:r>
              <a:rPr lang="fr-FR" sz="2000" dirty="0" smtClean="0"/>
              <a:t/>
            </a:r>
            <a:br>
              <a:rPr lang="fr-FR" sz="2000" dirty="0" smtClean="0"/>
            </a:br>
            <a:endParaRPr lang="fr-FR" sz="2200" dirty="0">
              <a:latin typeface="Arial Black" pitchFamily="34" charset="0"/>
              <a:cs typeface="Arial" panose="020B0604020202020204" pitchFamily="34" charset="0"/>
            </a:endParaRPr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467544" y="2060848"/>
            <a:ext cx="8229600" cy="20882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certificats de conformité pour la construction des carapaces de digues : les pièges à </a:t>
            </a:r>
            <a:r>
              <a:rPr lang="fr-F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éviter</a:t>
            </a:r>
          </a:p>
          <a:p>
            <a:pPr algn="ctr"/>
            <a:endParaRPr lang="fr-F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2791738" y="4437939"/>
            <a:ext cx="3794803" cy="18002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0" rIns="0" bIns="0" anchor="b">
            <a:normAutofit fontScale="6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0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Intervenants</a:t>
            </a:r>
            <a:endParaRPr lang="fr-FR" sz="2400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endParaRPr lang="fr-FR" sz="2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/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fr-FR" sz="2400" dirty="0">
                <a:solidFill>
                  <a:schemeClr val="bg1"/>
                </a:solidFill>
                <a:latin typeface="Arial Rounded MT Bold" pitchFamily="34" charset="0"/>
              </a:rPr>
              <a:t>Albert KOFFLER / </a:t>
            </a:r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SCET</a:t>
            </a:r>
          </a:p>
          <a:p>
            <a:pPr algn="ctr"/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</a:p>
          <a:p>
            <a:pPr algn="ctr"/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&amp; </a:t>
            </a:r>
          </a:p>
          <a:p>
            <a:pPr algn="ctr"/>
            <a:endParaRPr lang="fr-FR" sz="2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algn="ctr"/>
            <a:r>
              <a:rPr lang="fr-FR" sz="2400" dirty="0" smtClean="0">
                <a:solidFill>
                  <a:schemeClr val="bg1"/>
                </a:solidFill>
                <a:latin typeface="Arial Rounded MT Bold" pitchFamily="34" charset="0"/>
              </a:rPr>
              <a:t>Eric </a:t>
            </a:r>
            <a:r>
              <a:rPr lang="fr-FR" sz="2400" dirty="0">
                <a:solidFill>
                  <a:schemeClr val="bg1"/>
                </a:solidFill>
                <a:latin typeface="Arial Rounded MT Bold" pitchFamily="34" charset="0"/>
              </a:rPr>
              <a:t>SKIERNIEWSKI /CLAS </a:t>
            </a:r>
            <a:r>
              <a:rPr lang="fr-FR" sz="2000" dirty="0" smtClean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fr-FR" sz="2000" dirty="0" smtClean="0">
                <a:solidFill>
                  <a:schemeClr val="bg1"/>
                </a:solidFill>
                <a:latin typeface="Arial Rounded MT Bold" pitchFamily="34" charset="0"/>
              </a:rPr>
            </a:br>
            <a:endParaRPr lang="fr-FR" sz="2200" dirty="0">
              <a:solidFill>
                <a:schemeClr val="bg1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71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6827" y="906729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>LA CERTIFICATION DES DIGUES A CARAPACE EN BLOCS ARTIFICIELS.</a:t>
            </a:r>
            <a:br>
              <a:rPr lang="fr-FR" sz="2000" b="1" dirty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</a:b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/>
            </a:r>
            <a:br>
              <a:rPr lang="fr-FR" sz="2000" b="1" dirty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</a:b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>CHOISIR LE BON PARTENAIRE</a:t>
            </a:r>
            <a:r>
              <a:rPr lang="fr-FR" sz="2000" dirty="0">
                <a:solidFill>
                  <a:schemeClr val="accent2">
                    <a:lumMod val="75000"/>
                  </a:schemeClr>
                </a:solidFill>
              </a:rPr>
              <a:t>	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EB1AB390-0D00-4BAD-AA06-ACE4FAF03C2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5"/>
          <a:stretch/>
        </p:blipFill>
        <p:spPr>
          <a:xfrm>
            <a:off x="168527" y="2908300"/>
            <a:ext cx="4259457" cy="247147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D9DD38FF-CF5B-4D5A-A51E-963C72077EFA}"/>
              </a:ext>
            </a:extLst>
          </p:cNvPr>
          <p:cNvSpPr txBox="1"/>
          <p:nvPr/>
        </p:nvSpPr>
        <p:spPr>
          <a:xfrm>
            <a:off x="7202" y="2601473"/>
            <a:ext cx="4582106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0066FF"/>
                </a:solidFill>
                <a:latin typeface="+mj-lt"/>
              </a:defRPr>
            </a:lvl1pPr>
          </a:lstStyle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Cotonou Bénin, ceci n’est pas un ouvrage CLAS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9B65A456-846B-4F35-AF63-AAFC27C592D4}"/>
              </a:ext>
            </a:extLst>
          </p:cNvPr>
          <p:cNvSpPr txBox="1"/>
          <p:nvPr/>
        </p:nvSpPr>
        <p:spPr>
          <a:xfrm>
            <a:off x="5018029" y="2587334"/>
            <a:ext cx="3312368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fr-FR" dirty="0"/>
              <a:t>Cerbère France, ceci est un ouvrage CLAS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F5EC464C-631B-4360-969E-A2CA31DA13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0" y="2908299"/>
            <a:ext cx="4416143" cy="247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8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6827" y="1057686"/>
            <a:ext cx="8229600" cy="415498"/>
          </a:xfr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>Qu’est-ce qu’une vraie certification qualité ?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80107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BD2AC45-082D-4A87-921E-8B642281615D}"/>
              </a:ext>
            </a:extLst>
          </p:cNvPr>
          <p:cNvSpPr/>
          <p:nvPr/>
        </p:nvSpPr>
        <p:spPr>
          <a:xfrm>
            <a:off x="179512" y="1832109"/>
            <a:ext cx="5370360" cy="3582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Une </a:t>
            </a:r>
            <a:r>
              <a:rPr lang="fr-FR" sz="12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procédure rigoureuse, progressive</a:t>
            </a:r>
            <a:r>
              <a:rPr lang="fr-FR" sz="1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adaptée marché de travaux:</a:t>
            </a:r>
            <a:endParaRPr lang="fr-FR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Inspection et validation de </a:t>
            </a:r>
            <a:r>
              <a:rPr lang="fr-FR" sz="12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chaque strate</a:t>
            </a:r>
            <a:r>
              <a:rPr lang="fr-FR" sz="1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de l’ouvrage :</a:t>
            </a:r>
          </a:p>
          <a:p>
            <a:pPr marL="536575" indent="-174625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fr-FR" sz="1200" dirty="0">
                <a:latin typeface="+mj-lt"/>
                <a:cs typeface="Times New Roman" panose="02020603050405020304" pitchFamily="18" charset="0"/>
              </a:rPr>
              <a:t>Sous-couche</a:t>
            </a:r>
          </a:p>
          <a:p>
            <a:pPr marL="536575" indent="-174625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fr-FR" sz="1200" dirty="0">
                <a:latin typeface="+mj-lt"/>
                <a:cs typeface="Times New Roman" panose="02020603050405020304" pitchFamily="18" charset="0"/>
              </a:rPr>
              <a:t>Carapace</a:t>
            </a:r>
          </a:p>
          <a:p>
            <a:pPr marL="536575" indent="-174625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fr-FR" sz="1200" dirty="0">
                <a:latin typeface="+mj-lt"/>
                <a:cs typeface="Times New Roman" panose="02020603050405020304" pitchFamily="18" charset="0"/>
              </a:rPr>
              <a:t>Butée de pied</a:t>
            </a:r>
          </a:p>
          <a:p>
            <a:pPr marL="536575" indent="-174625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fr-FR" sz="1200" dirty="0">
                <a:latin typeface="+mj-lt"/>
                <a:cs typeface="Times New Roman" panose="02020603050405020304" pitchFamily="18" charset="0"/>
              </a:rPr>
              <a:t>Crête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Validation </a:t>
            </a:r>
            <a:r>
              <a:rPr lang="fr-FR" sz="12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avant de construire la strate suivante</a:t>
            </a:r>
            <a:endParaRPr lang="fr-FR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2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Rapport structuré à chaque étape:</a:t>
            </a:r>
          </a:p>
          <a:p>
            <a:pPr marL="536575" lvl="0" indent="-174625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fr-FR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Rapport d’inspection visuelle</a:t>
            </a:r>
          </a:p>
          <a:p>
            <a:pPr marL="536575" lvl="0" indent="-174625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fr-FR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Dossier vidéo,</a:t>
            </a:r>
          </a:p>
          <a:p>
            <a:pPr marL="536575" lvl="0" indent="-174625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fr-FR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Levés sonar,</a:t>
            </a:r>
          </a:p>
          <a:p>
            <a:pPr marL="536575" lvl="0" indent="-174625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fr-FR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Rapport de conformité au marché de travaux.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469A5AB8-076F-40AC-AA30-DB4535768731}"/>
              </a:ext>
            </a:extLst>
          </p:cNvPr>
          <p:cNvSpPr txBox="1"/>
          <p:nvPr/>
        </p:nvSpPr>
        <p:spPr>
          <a:xfrm>
            <a:off x="5691387" y="2564904"/>
            <a:ext cx="3163864" cy="14613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07000"/>
              </a:lnSpc>
              <a:spcAft>
                <a:spcPts val="800"/>
              </a:spcAft>
              <a:defRPr sz="1400" b="1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fr-FR" sz="1200" dirty="0">
                <a:solidFill>
                  <a:schemeClr val="accent2">
                    <a:lumMod val="75000"/>
                  </a:schemeClr>
                </a:solidFill>
              </a:rPr>
              <a:t>A chaque étape un contrôle qui permet de confirmer sans doute possible le respect du CCTP y compris les épaisseurs de couches pour les enrochements naturels, la granulométrie et le respect des pièces contractuelles et des règles de l’art.</a:t>
            </a:r>
          </a:p>
        </p:txBody>
      </p:sp>
      <p:sp>
        <p:nvSpPr>
          <p:cNvPr id="12" name="Flèche droite 6">
            <a:extLst>
              <a:ext uri="{FF2B5EF4-FFF2-40B4-BE49-F238E27FC236}">
                <a16:creationId xmlns="" xmlns:a16="http://schemas.microsoft.com/office/drawing/2014/main" id="{E46E8BD2-486B-450F-8D85-64768E08C2F4}"/>
              </a:ext>
            </a:extLst>
          </p:cNvPr>
          <p:cNvSpPr/>
          <p:nvPr/>
        </p:nvSpPr>
        <p:spPr>
          <a:xfrm rot="19782406">
            <a:off x="3562447" y="3860930"/>
            <a:ext cx="2019106" cy="854059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924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8C21F25-E817-4E9E-A326-6FE2700CA504}"/>
              </a:ext>
            </a:extLst>
          </p:cNvPr>
          <p:cNvSpPr/>
          <p:nvPr/>
        </p:nvSpPr>
        <p:spPr>
          <a:xfrm>
            <a:off x="1192613" y="858140"/>
            <a:ext cx="6758773" cy="415498"/>
          </a:xfrm>
          <a:prstGeom prst="rect">
            <a:avLst/>
          </a:prstGeom>
        </p:spPr>
        <p:txBody>
          <a:bodyPr vert="horz" wrap="square" lIns="0" rIns="0" bIns="0" anchor="b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Les risques d'une certification partielle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FB64C7C-CCA5-4B2F-9750-E4E53B7601C8}"/>
              </a:ext>
            </a:extLst>
          </p:cNvPr>
          <p:cNvSpPr/>
          <p:nvPr/>
        </p:nvSpPr>
        <p:spPr>
          <a:xfrm>
            <a:off x="335610" y="1443474"/>
            <a:ext cx="4532805" cy="3617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1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Certaines certifications ne portent que sur la carapace visible.</a:t>
            </a:r>
            <a:endParaRPr lang="fr-FR" sz="1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1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Elles reposent parfois sur des images virtuelles générées à partir de levés sonar.</a:t>
            </a:r>
            <a:endParaRPr lang="fr-FR" sz="1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1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En cas de désordre :</a:t>
            </a:r>
            <a:endParaRPr lang="fr-FR" sz="1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11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Il est </a:t>
            </a:r>
            <a:r>
              <a:rPr lang="fr-FR" sz="1100" b="1" dirty="0">
                <a:solidFill>
                  <a:schemeClr val="bg2">
                    <a:lumMod val="5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impossible de vérifier après coup</a:t>
            </a:r>
            <a:r>
              <a:rPr lang="fr-FR" sz="1100" dirty="0">
                <a:solidFill>
                  <a:schemeClr val="bg2">
                    <a:lumMod val="5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1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l’état réel de la sous-couche ou de la butée.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 sonar ne détecte généralement pas les blocs cassés en place.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1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 sonar ne détecte pas les défauts de contact avec la sous-couche et rarement les hors profils.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11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La responsabilité est souvent reportée sur l'entreprise ou le maître d’œuvre sans qu’il soit possible de confirmer formellement les causes du sinistre après coup..</a:t>
            </a:r>
            <a:endParaRPr lang="fr-FR" sz="1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Segoe UI Symbol" panose="020B0502040204020203" pitchFamily="34" charset="0"/>
              </a:rPr>
              <a:t>🔍</a:t>
            </a:r>
            <a:r>
              <a:rPr lang="fr-FR" sz="1100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100" b="1" dirty="0">
                <a:solidFill>
                  <a:schemeClr val="bg2">
                    <a:lumMod val="5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Ce qui n’est pas inspecté ne peut pas être garanti.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1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E8D8A25-D8CF-410A-9B9C-4C768A4B1A79}"/>
              </a:ext>
            </a:extLst>
          </p:cNvPr>
          <p:cNvSpPr/>
          <p:nvPr/>
        </p:nvSpPr>
        <p:spPr>
          <a:xfrm>
            <a:off x="296571" y="5205703"/>
            <a:ext cx="8496943" cy="675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Une certification incomplète, ou basée sur les seules informations délivrées par l’entreprise, est une stratégie commerciale destinée à facturer un service, donner l’illusion d’une certification, en faisant porter la responsabilité en cas de sinistre, sur l’entreprise et le maître d’œuvre.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1977852A-DACD-4148-9475-98D6AFEB45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231" y="1954827"/>
            <a:ext cx="3790241" cy="1992517"/>
          </a:xfrm>
          <a:prstGeom prst="rect">
            <a:avLst/>
          </a:prstGeom>
          <a:effectLst>
            <a:outerShdw blurRad="228600" dist="38100" dir="8100000" sx="101000" sy="101000" algn="tr" rotWithShape="0">
              <a:prstClr val="black">
                <a:alpha val="52000"/>
              </a:prst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F8017A4F-EDF8-4B36-A844-AEAD724AFF95}"/>
              </a:ext>
            </a:extLst>
          </p:cNvPr>
          <p:cNvSpPr txBox="1"/>
          <p:nvPr/>
        </p:nvSpPr>
        <p:spPr>
          <a:xfrm>
            <a:off x="4932000" y="4114858"/>
            <a:ext cx="3986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+mj-lt"/>
              </a:rPr>
              <a:t>Sur cette reconstitution numérique des défauts de pose qui n’existent pas ont été signalés par erreur.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="" xmlns:a16="http://schemas.microsoft.com/office/drawing/2014/main" id="{006310F0-43DD-4196-BF2F-89DA9F3A8255}"/>
              </a:ext>
            </a:extLst>
          </p:cNvPr>
          <p:cNvCxnSpPr/>
          <p:nvPr/>
        </p:nvCxnSpPr>
        <p:spPr>
          <a:xfrm>
            <a:off x="4868415" y="1340768"/>
            <a:ext cx="0" cy="36525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604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4C8FDEF-BFB1-4B8E-9FC1-9C1DC128B5BF}"/>
              </a:ext>
            </a:extLst>
          </p:cNvPr>
          <p:cNvSpPr/>
          <p:nvPr/>
        </p:nvSpPr>
        <p:spPr>
          <a:xfrm>
            <a:off x="992230" y="706193"/>
            <a:ext cx="7393819" cy="415498"/>
          </a:xfrm>
          <a:prstGeom prst="rect">
            <a:avLst/>
          </a:prstGeom>
        </p:spPr>
        <p:txBody>
          <a:bodyPr vert="horz" wrap="square" lIns="0" rIns="0" bIns="0" anchor="b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Outils d’inspection : lesquels sont fiables 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E17F0D0D-A63E-481D-BC61-CA691A5CBF2A}"/>
              </a:ext>
            </a:extLst>
          </p:cNvPr>
          <p:cNvSpPr/>
          <p:nvPr/>
        </p:nvSpPr>
        <p:spPr>
          <a:xfrm>
            <a:off x="141264" y="1804258"/>
            <a:ext cx="5379643" cy="1575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images acoustiques souffrent de </a:t>
            </a:r>
            <a:r>
              <a:rPr lang="fr-FR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zones d’ombre (effet de masque)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Certains systèmes montrent des non-conformités qui n’existent pas… ou l’inverse.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 </a:t>
            </a:r>
            <a:r>
              <a:rPr lang="fr-FR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teste chaque outil</a:t>
            </a: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avant de l’intégrer à sa procédure.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solidFill>
                  <a:srgbClr val="FF0000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⚠️</a:t>
            </a:r>
            <a:r>
              <a:rPr lang="fr-FR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Aucun outil n’est fiable sans validation croisée par inspection visuelle.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FF59E402-7A93-4BE1-B5C9-E19AA6C786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621" y="1657867"/>
            <a:ext cx="3411235" cy="1598070"/>
          </a:xfrm>
          <a:prstGeom prst="rect">
            <a:avLst/>
          </a:prstGeom>
          <a:effectLst>
            <a:outerShdw blurRad="228600" dist="38100" dir="8100000" sx="101000" sy="101000" algn="tr" rotWithShape="0">
              <a:prstClr val="black">
                <a:alpha val="52000"/>
              </a:prstClr>
            </a:outerShdw>
          </a:effectLst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530FC531-243F-474C-832C-CB4AFADEF64B}"/>
              </a:ext>
            </a:extLst>
          </p:cNvPr>
          <p:cNvSpPr txBox="1"/>
          <p:nvPr/>
        </p:nvSpPr>
        <p:spPr>
          <a:xfrm>
            <a:off x="6079636" y="3909934"/>
            <a:ext cx="2914220" cy="193899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>
                <a:latin typeface="+mj-lt"/>
              </a:rPr>
              <a:t>Levé multifaisceau destiné à la modélisation d’une carapace ACCROPODE™II.  Le modèle numérique réalisé avec le logiciel SKETCHUP PRO a fait apparaître des non-conformités qui n’existent pas et des blocs absents qui ont pourtant été posés.</a:t>
            </a:r>
          </a:p>
          <a:p>
            <a:pPr algn="just"/>
            <a:r>
              <a:rPr lang="fr-FR" sz="1200" b="1" dirty="0">
                <a:latin typeface="+mj-lt"/>
              </a:rPr>
              <a:t>Cette technique ne permet pas de voir les blocs cassés ni les défauts d’imbrication et les manques de contact avec le talus.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F4A737E7-CF23-456F-85DF-926D27634DA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7"/>
          <a:stretch/>
        </p:blipFill>
        <p:spPr>
          <a:xfrm>
            <a:off x="229968" y="3909934"/>
            <a:ext cx="5706888" cy="226670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875B7141-6210-46BF-9320-6EF7551ABAFD}"/>
              </a:ext>
            </a:extLst>
          </p:cNvPr>
          <p:cNvSpPr txBox="1"/>
          <p:nvPr/>
        </p:nvSpPr>
        <p:spPr>
          <a:xfrm>
            <a:off x="200123" y="3508094"/>
            <a:ext cx="5194656" cy="3126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b="1" u="sng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cs typeface="Times New Roman" panose="02020603050405020304" pitchFamily="18" charset="0"/>
              </a:rPr>
              <a:t>CCTP EGIS SYMADREM PORT GARDIAN 2024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787FE14-FC02-4018-ACA5-C92C5C33F841}"/>
              </a:ext>
            </a:extLst>
          </p:cNvPr>
          <p:cNvSpPr/>
          <p:nvPr/>
        </p:nvSpPr>
        <p:spPr>
          <a:xfrm>
            <a:off x="323528" y="1311588"/>
            <a:ext cx="4572000" cy="3126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b="1" u="sng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cs typeface="Times New Roman" panose="02020603050405020304" pitchFamily="18" charset="0"/>
              </a:rPr>
              <a:t>Tous les outils d’inspection ne se valent pas :</a:t>
            </a:r>
          </a:p>
        </p:txBody>
      </p:sp>
    </p:spTree>
    <p:extLst>
      <p:ext uri="{BB962C8B-B14F-4D97-AF65-F5344CB8AC3E}">
        <p14:creationId xmlns:p14="http://schemas.microsoft.com/office/powerpoint/2010/main" val="3089604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884304A0-629F-4593-A7BA-5FCD0E407211}"/>
              </a:ext>
            </a:extLst>
          </p:cNvPr>
          <p:cNvSpPr txBox="1"/>
          <p:nvPr/>
        </p:nvSpPr>
        <p:spPr>
          <a:xfrm>
            <a:off x="121698" y="1850629"/>
            <a:ext cx="44503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latin typeface="+mj-lt"/>
              </a:rPr>
              <a:t>Les plongeurs peuvent apprécier la granulométrie des enrochements et l’épaisseur de la sous-couche alors que Les multifaisceaux ne peuvent apprécier que la surface du talus, sans identifier ni l’épaisseur ni la granulométrie de la sous-couche</a:t>
            </a:r>
          </a:p>
          <a:p>
            <a:pPr algn="just"/>
            <a:endParaRPr lang="fr-FR" sz="1400" dirty="0">
              <a:latin typeface="+mj-lt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97DA74D1-8584-4A29-AA57-207646B4F7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98" y="3020179"/>
            <a:ext cx="4450302" cy="2504037"/>
          </a:xfrm>
          <a:prstGeom prst="rect">
            <a:avLst/>
          </a:prstGeom>
          <a:effectLst>
            <a:outerShdw blurRad="228600" dist="38100" dir="8100000" sx="101000" sy="101000" algn="tr" rotWithShape="0">
              <a:prstClr val="black">
                <a:alpha val="52000"/>
              </a:prst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1D759981-D4FD-4EC6-B7D0-F5F39D79E78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936" y="3020179"/>
            <a:ext cx="4417642" cy="2485660"/>
          </a:xfrm>
          <a:prstGeom prst="rect">
            <a:avLst/>
          </a:prstGeom>
          <a:effectLst>
            <a:outerShdw blurRad="228600" dist="38100" dir="8100000" sx="101000" sy="101000" algn="tr" rotWithShape="0">
              <a:prstClr val="black">
                <a:alpha val="52000"/>
              </a:prstClr>
            </a:outerShdw>
          </a:effectLst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41FF2E6D-44C4-4CFD-A1E4-10D3D0D618D2}"/>
              </a:ext>
            </a:extLst>
          </p:cNvPr>
          <p:cNvSpPr txBox="1"/>
          <p:nvPr/>
        </p:nvSpPr>
        <p:spPr>
          <a:xfrm>
            <a:off x="4712540" y="1931331"/>
            <a:ext cx="4309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just">
              <a:defRPr sz="1400">
                <a:latin typeface="+mj-lt"/>
              </a:defRPr>
            </a:lvl1pPr>
          </a:lstStyle>
          <a:p>
            <a:r>
              <a:rPr lang="fr-FR" dirty="0"/>
              <a:t>X-bloc ® cassé en place, non identifié avec l’ECHOSCOPE®, mis en évidence par les plongeurs.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9F86C4E6-874B-474E-AFC6-D6DB4BD31EAA}"/>
              </a:ext>
            </a:extLst>
          </p:cNvPr>
          <p:cNvSpPr/>
          <p:nvPr/>
        </p:nvSpPr>
        <p:spPr>
          <a:xfrm>
            <a:off x="-106122" y="1152317"/>
            <a:ext cx="9664116" cy="415498"/>
          </a:xfrm>
          <a:prstGeom prst="rect">
            <a:avLst/>
          </a:prstGeom>
        </p:spPr>
        <p:txBody>
          <a:bodyPr vert="horz" wrap="square" lIns="0" rIns="0" bIns="0" anchor="b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Les plongeurs spécialisés. Le seul outil fiable et irréfutable</a:t>
            </a:r>
          </a:p>
        </p:txBody>
      </p:sp>
    </p:spTree>
    <p:extLst>
      <p:ext uri="{BB962C8B-B14F-4D97-AF65-F5344CB8AC3E}">
        <p14:creationId xmlns:p14="http://schemas.microsoft.com/office/powerpoint/2010/main" val="3647669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797AFFE9-C376-4B7F-ABD6-8542DDB495C2}"/>
              </a:ext>
            </a:extLst>
          </p:cNvPr>
          <p:cNvSpPr/>
          <p:nvPr/>
        </p:nvSpPr>
        <p:spPr>
          <a:xfrm>
            <a:off x="114300" y="1794639"/>
            <a:ext cx="9514234" cy="3954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fr-FR" b="1" u="sng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Si tous les critères d’acceptation de la carapace ne sont pas validés:</a:t>
            </a:r>
          </a:p>
          <a:p>
            <a:pPr marL="361950" lvl="0" defTabSz="87630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fr-F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Il sera impossible de déterminer précisément la cause d’un sinistre et le doute subsistera sur </a:t>
            </a:r>
          </a:p>
          <a:p>
            <a:pPr marL="361950" lvl="0" defTabSz="87630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fr-F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 qualité de la pose des blocs, notamment si l’application des règles contenues dans les DIT n’est pas</a:t>
            </a:r>
          </a:p>
          <a:p>
            <a:pPr marL="361950" lvl="0" defTabSz="87630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fr-FR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rigoureusement contrôlée.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fr-FR" sz="1400" b="1" dirty="0">
              <a:solidFill>
                <a:srgbClr val="0066FF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fr-FR" b="1" u="sng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Si tous les critères de la sous-couche et de la butée ne sont pas validés: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16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Il est </a:t>
            </a:r>
            <a:r>
              <a:rPr lang="fr-FR" sz="16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impossible de prouver</a:t>
            </a:r>
            <a:r>
              <a:rPr lang="fr-FR" sz="16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que la sous-couche et la butée étaient conformes.</a:t>
            </a:r>
            <a:endParaRPr lang="fr-FR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16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Le risque est d’être </a:t>
            </a:r>
            <a:r>
              <a:rPr lang="fr-FR" sz="16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tenu responsable de ce qui n’a pas été vérifié.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fr-FR" sz="14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fr-FR" b="1" u="sng" dirty="0"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Si la certification est uniquement documentaire et les documents fournis par l’entreprise: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FR" sz="16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 responsabilité de l’entreprise sera totalement engagée.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121E85D9-FD86-4DF9-879A-84E5B2DF4322}"/>
              </a:ext>
            </a:extLst>
          </p:cNvPr>
          <p:cNvSpPr/>
          <p:nvPr/>
        </p:nvSpPr>
        <p:spPr>
          <a:xfrm>
            <a:off x="1547664" y="1109073"/>
            <a:ext cx="6267435" cy="415498"/>
          </a:xfrm>
          <a:prstGeom prst="rect">
            <a:avLst/>
          </a:prstGeom>
        </p:spPr>
        <p:txBody>
          <a:bodyPr vert="horz" wrap="square" lIns="0" rIns="0" bIns="0" anchor="b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En cas de sinistre, que reste-t-il ?</a:t>
            </a:r>
          </a:p>
        </p:txBody>
      </p:sp>
    </p:spTree>
    <p:extLst>
      <p:ext uri="{BB962C8B-B14F-4D97-AF65-F5344CB8AC3E}">
        <p14:creationId xmlns:p14="http://schemas.microsoft.com/office/powerpoint/2010/main" val="1931133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121E85D9-FD86-4DF9-879A-84E5B2DF4322}"/>
              </a:ext>
            </a:extLst>
          </p:cNvPr>
          <p:cNvSpPr/>
          <p:nvPr/>
        </p:nvSpPr>
        <p:spPr>
          <a:xfrm>
            <a:off x="256479" y="879103"/>
            <a:ext cx="8483429" cy="461665"/>
          </a:xfrm>
          <a:prstGeom prst="rect">
            <a:avLst/>
          </a:prstGeom>
        </p:spPr>
        <p:txBody>
          <a:bodyPr vert="horz" wrap="square" lIns="0" rIns="0" bIns="0" anchor="b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Certificat de conformité Vs Certification de la qualité de l’ouvrage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E1111575-1C1F-4A19-B825-144705B8ACBF}"/>
              </a:ext>
            </a:extLst>
          </p:cNvPr>
          <p:cNvSpPr txBox="1"/>
          <p:nvPr/>
        </p:nvSpPr>
        <p:spPr>
          <a:xfrm>
            <a:off x="302940" y="1345589"/>
            <a:ext cx="6599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j-lt"/>
              </a:rPr>
              <a:t>Delta Marine Consultants ne propose pas de certificat de conformité.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="" xmlns:a16="http://schemas.microsoft.com/office/drawing/2014/main" id="{E4661919-0E5B-4E31-93EF-4FC08A86B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246491"/>
              </p:ext>
            </p:extLst>
          </p:nvPr>
        </p:nvGraphicFramePr>
        <p:xfrm>
          <a:off x="326108" y="1728110"/>
          <a:ext cx="8495218" cy="446683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42458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493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16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dirty="0">
                          <a:effectLst/>
                          <a:latin typeface="+mj-lt"/>
                        </a:rPr>
                        <a:t>CLI DEPUIS 2021</a:t>
                      </a: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600" dirty="0">
                          <a:effectLst/>
                          <a:latin typeface="+mj-lt"/>
                        </a:rPr>
                        <a:t>CLAS ET AVANT IDMER DEPUIS 2009</a:t>
                      </a:r>
                      <a:endParaRPr lang="fr-FR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45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Personnel ni qualifié ni formé pour l’exécution et  la direction des travaux (DIT CLI)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Personnel qualifié et formé pour l’exécution et  la direction des travaux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10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Pas d’inspections sur site réalisée par CLI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Inspection complètes réalisées par CLAS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10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Présence sur site limitée à quelques jours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Présence à temps complet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777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Attestation de conformité basée sur des levés sonar réalisées par l’entreprise après la construction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Attestation de conformité basée sur des inspections en plongée quotidiennes à l’avancement de la construction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777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Parties en sous-œuvre exclues des procédures CLI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Parties en sous-œuvre incluses dans les procédures CLAS et contrôlées quotidiennement à l’avancement des travaux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777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CLI occultent les limites et disfonctionnements des outils de pose et d’inspection qu’ils recommandent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CLAS teste et signale les limites et disfonctionnement des outils de pose et d’inspection et les publie sur son site internet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53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3 points de contrôles sur la carapace d’après un modèle numérique issu d’un levé sonar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dirty="0">
                          <a:effectLst/>
                          <a:latin typeface="+mj-lt"/>
                        </a:rPr>
                        <a:t>8 points de contrôles sur la carapace inspectée et filmée  à l’avancement de la construction</a:t>
                      </a:r>
                      <a:endParaRPr lang="fr-FR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079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18178E86-DA4E-4A31-ACCC-1800DE410F6C}"/>
              </a:ext>
            </a:extLst>
          </p:cNvPr>
          <p:cNvSpPr txBox="1"/>
          <p:nvPr/>
        </p:nvSpPr>
        <p:spPr>
          <a:xfrm>
            <a:off x="-60342" y="887752"/>
            <a:ext cx="9204342" cy="415498"/>
          </a:xfrm>
          <a:prstGeom prst="rect">
            <a:avLst/>
          </a:prstGeom>
        </p:spPr>
        <p:txBody>
          <a:bodyPr vert="horz" wrap="square" lIns="0" rIns="0" bIns="0" anchor="b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defRPr sz="2400" b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fr-FR" dirty="0"/>
              <a:t>Les inspections exigées dans les CCTP en France depuis 2020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AB2280C8-A281-40E0-A99F-2C72A97CE6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70" y="1293164"/>
            <a:ext cx="763905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07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03B8FA9-FDBF-4922-AE5F-1220EA0D81D2}"/>
              </a:ext>
            </a:extLst>
          </p:cNvPr>
          <p:cNvSpPr/>
          <p:nvPr/>
        </p:nvSpPr>
        <p:spPr>
          <a:xfrm>
            <a:off x="718700" y="753716"/>
            <a:ext cx="7560840" cy="784830"/>
          </a:xfrm>
          <a:prstGeom prst="rect">
            <a:avLst/>
          </a:prstGeom>
        </p:spPr>
        <p:txBody>
          <a:bodyPr vert="horz" wrap="square" lIns="0" rIns="0" bIns="0" anchor="b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Exemples de dossiers de certification CLAS intégrés au DOE par SAFEGE et  ARTELIA en 2024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545BC91-AD1A-427C-9916-C8FEA916CAAB}"/>
              </a:ext>
            </a:extLst>
          </p:cNvPr>
          <p:cNvSpPr/>
          <p:nvPr/>
        </p:nvSpPr>
        <p:spPr>
          <a:xfrm>
            <a:off x="-1" y="1827868"/>
            <a:ext cx="9267691" cy="1076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6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Certification conforme aux </a:t>
            </a:r>
            <a:r>
              <a:rPr lang="fr-FR" sz="16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CCTP et aux règles de l’art pour l’ensemble de la digue</a:t>
            </a:r>
            <a:endParaRPr lang="fr-FR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6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Documents reconnus par les maîtres d’œuvre publics et privés</a:t>
            </a:r>
            <a:endParaRPr lang="fr-FR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6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Zéro sinistre enregistré sur un ouvrage certifié par CLAS</a:t>
            </a:r>
            <a:endParaRPr lang="fr-FR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9399C1BD-DA2A-4CAE-AF6A-6D23E37C313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" r="1"/>
          <a:stretch/>
        </p:blipFill>
        <p:spPr>
          <a:xfrm>
            <a:off x="6178291" y="3085841"/>
            <a:ext cx="2356183" cy="32502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CD7383D2-B77F-4BF5-B183-FE3C36F3531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85842"/>
            <a:ext cx="2352404" cy="32502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5253164D-DB13-470F-82FE-5AA78A2B24A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028" y="3085842"/>
            <a:ext cx="2356183" cy="32502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5125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496944" cy="628179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C:\Users\em01\Desktop\MEE-logo-960x500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00" b="46800" l="32813" r="59792">
                        <a14:foregroundMark x1="49063" y1="31000" x2="49063" y2="31000"/>
                        <a14:foregroundMark x1="51979" y1="25600" x2="51979" y2="25600"/>
                        <a14:foregroundMark x1="53542" y1="22000" x2="53542" y2="22000"/>
                        <a14:foregroundMark x1="56771" y1="15400" x2="56771" y2="15400"/>
                        <a14:backgroundMark x1="47917" y1="20400" x2="47917" y2="20400"/>
                        <a14:backgroundMark x1="43229" y1="34200" x2="43229" y2="34200"/>
                        <a14:backgroundMark x1="43021" y1="36400" x2="43021" y2="36400"/>
                        <a14:backgroundMark x1="55104" y1="32600" x2="55104" y2="32600"/>
                        <a14:backgroundMark x1="57083" y1="19800" x2="57083" y2="19800"/>
                        <a14:backgroundMark x1="50313" y1="41600" x2="50313" y2="41600"/>
                        <a14:backgroundMark x1="53438" y1="29800" x2="53438" y2="29800"/>
                        <a14:backgroundMark x1="51458" y1="27400" x2="51458" y2="27400"/>
                        <a14:backgroundMark x1="50729" y1="29600" x2="50729" y2="29600"/>
                        <a14:backgroundMark x1="52083" y1="29600" x2="52083" y2="29600"/>
                        <a14:backgroundMark x1="43125" y1="40600" x2="43125" y2="40600"/>
                        <a14:backgroundMark x1="47396" y1="32800" x2="47396" y2="32800"/>
                        <a14:backgroundMark x1="50208" y1="27600" x2="50208" y2="27600"/>
                        <a14:backgroundMark x1="51458" y1="25600" x2="51458" y2="25600"/>
                        <a14:backgroundMark x1="52292" y1="44000" x2="52292" y2="44000"/>
                        <a14:backgroundMark x1="51354" y1="45400" x2="51354" y2="45400"/>
                        <a14:backgroundMark x1="53125" y1="22400" x2="53125" y2="22400"/>
                        <a14:backgroundMark x1="56042" y1="20800" x2="56042" y2="20800"/>
                        <a14:backgroundMark x1="55729" y1="19400" x2="55729" y2="19400"/>
                        <a14:backgroundMark x1="49583" y1="20600" x2="49583" y2="206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09" t="1" r="36956" b="53318"/>
          <a:stretch/>
        </p:blipFill>
        <p:spPr bwMode="auto">
          <a:xfrm>
            <a:off x="467544" y="6356391"/>
            <a:ext cx="576064" cy="273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 descr="D:\0.RIEGONOR\DIVERS\SEMINAIRE ANP\logo-Riegonor-sans fo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446959"/>
            <a:ext cx="892059" cy="3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:\Users\em01\Desktop\logo.pn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70" b="70149" l="2016" r="98387">
                        <a14:foregroundMark x1="24194" y1="38060" x2="24194" y2="38060"/>
                        <a14:foregroundMark x1="78629" y1="61940" x2="78629" y2="61940"/>
                        <a14:foregroundMark x1="93952" y1="61194" x2="93952" y2="61194"/>
                        <a14:foregroundMark x1="45161" y1="31343" x2="45161" y2="31343"/>
                        <a14:foregroundMark x1="58065" y1="20896" x2="58065" y2="20896"/>
                        <a14:foregroundMark x1="48790" y1="33582" x2="48790" y2="33582"/>
                        <a14:foregroundMark x1="48387" y1="34328" x2="48387" y2="34328"/>
                        <a14:backgroundMark x1="34677" y1="46269" x2="34677" y2="46269"/>
                        <a14:backgroundMark x1="19355" y1="55970" x2="19355" y2="55970"/>
                        <a14:backgroundMark x1="13306" y1="58955" x2="13306" y2="58955"/>
                        <a14:backgroundMark x1="50403" y1="38060" x2="50403" y2="38060"/>
                        <a14:backgroundMark x1="47581" y1="43284" x2="47581" y2="43284"/>
                        <a14:backgroundMark x1="48790" y1="42537" x2="48790" y2="42537"/>
                        <a14:backgroundMark x1="48387" y1="33582" x2="48387" y2="33582"/>
                        <a14:backgroundMark x1="65726" y1="24627" x2="65726" y2="24627"/>
                        <a14:backgroundMark x1="5242" y1="53731" x2="5242" y2="5373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9" b="30628"/>
          <a:stretch/>
        </p:blipFill>
        <p:spPr bwMode="auto">
          <a:xfrm>
            <a:off x="4139952" y="6453336"/>
            <a:ext cx="1098376" cy="254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58FF41E9-FE77-4991-9D2C-0A8B8BA4280F}"/>
              </a:ext>
            </a:extLst>
          </p:cNvPr>
          <p:cNvSpPr txBox="1"/>
          <p:nvPr/>
        </p:nvSpPr>
        <p:spPr>
          <a:xfrm>
            <a:off x="355497" y="2110158"/>
            <a:ext cx="8420929" cy="21268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-FR" dirty="0">
                <a:latin typeface="+mj-lt"/>
              </a:rPr>
              <a:t>L’organisme de contrôle n’est pas l’entreprise,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-FR" dirty="0">
                <a:latin typeface="+mj-lt"/>
              </a:rPr>
              <a:t>Contrôler à l’avancement de la construction,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-FR" dirty="0">
                <a:latin typeface="+mj-lt"/>
              </a:rPr>
              <a:t>Contrôler la conformité au CCTP et aux règles de l’art,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-FR" dirty="0">
                <a:latin typeface="+mj-lt"/>
              </a:rPr>
              <a:t>Pratiquer des contrôles visuels humains avant tout,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-FR" dirty="0">
                <a:latin typeface="+mj-lt"/>
              </a:rPr>
              <a:t>Rendre compte et expliquer les éventuelles non-conformités sans attendre.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4B21F620-635C-434B-9F30-5A41279EF400}"/>
              </a:ext>
            </a:extLst>
          </p:cNvPr>
          <p:cNvSpPr/>
          <p:nvPr/>
        </p:nvSpPr>
        <p:spPr>
          <a:xfrm>
            <a:off x="351609" y="971665"/>
            <a:ext cx="8603940" cy="784830"/>
          </a:xfrm>
          <a:prstGeom prst="rect">
            <a:avLst/>
          </a:prstGeom>
        </p:spPr>
        <p:txBody>
          <a:bodyPr vert="horz" wrap="square" lIns="0" rIns="0" bIns="0" anchor="b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Les points clés pour délivrer une certification  utile </a:t>
            </a:r>
          </a:p>
          <a:p>
            <a:pPr algn="ctr">
              <a:spcBef>
                <a:spcPct val="0"/>
              </a:spcBef>
            </a:pP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aussi bien aux entreprises qu’aux maîtres d’ouvrages:</a:t>
            </a:r>
          </a:p>
        </p:txBody>
      </p:sp>
    </p:spTree>
    <p:extLst>
      <p:ext uri="{BB962C8B-B14F-4D97-AF65-F5344CB8AC3E}">
        <p14:creationId xmlns:p14="http://schemas.microsoft.com/office/powerpoint/2010/main" val="91618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114</TotalTime>
  <Words>989</Words>
  <Application>Microsoft Office PowerPoint</Application>
  <PresentationFormat>Affichage à l'écran (4:3)</PresentationFormat>
  <Paragraphs>106</Paragraphs>
  <Slides>12</Slides>
  <Notes>11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Débit</vt:lpstr>
      <vt:lpstr>Direction des Ports  et du Domaine Public Maritime </vt:lpstr>
      <vt:lpstr>Session 1 – Méthodes de pose et exigences de conformité  </vt:lpstr>
      <vt:lpstr>LA CERTIFICATION DES DIGUES A CARAPACE EN BLOCS ARTIFICIELS.  CHOISIR LE BON PARTENAIRE </vt:lpstr>
      <vt:lpstr>Qu’est-ce qu’une vraie certification qualité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HP</cp:lastModifiedBy>
  <cp:revision>60</cp:revision>
  <dcterms:created xsi:type="dcterms:W3CDTF">2025-05-27T13:54:28Z</dcterms:created>
  <dcterms:modified xsi:type="dcterms:W3CDTF">2025-05-27T16:58:01Z</dcterms:modified>
</cp:coreProperties>
</file>