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3"/>
  </p:notesMasterIdLst>
  <p:sldIdLst>
    <p:sldId id="256" r:id="rId2"/>
    <p:sldId id="257" r:id="rId3"/>
    <p:sldId id="268" r:id="rId4"/>
    <p:sldId id="258" r:id="rId5"/>
    <p:sldId id="259" r:id="rId6"/>
    <p:sldId id="260" r:id="rId7"/>
    <p:sldId id="261" r:id="rId8"/>
    <p:sldId id="262" r:id="rId9"/>
    <p:sldId id="263" r:id="rId10"/>
    <p:sldId id="264" r:id="rId11"/>
    <p:sldId id="267" r:id="rId1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90" d="100"/>
          <a:sy n="90" d="100"/>
        </p:scale>
        <p:origin x="-1954"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5B5BF1-ABD0-4A22-BD73-811DD4133C2B}" type="datetimeFigureOut">
              <a:rPr lang="fr-FR" smtClean="0"/>
              <a:t>27/05/2025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A65CA2-A285-44E6-9690-3D79B42BD7E4}" type="slidenum">
              <a:rPr lang="fr-FR" smtClean="0"/>
              <a:t>‹N°›</a:t>
            </a:fld>
            <a:endParaRPr lang="fr-FR"/>
          </a:p>
        </p:txBody>
      </p:sp>
    </p:spTree>
    <p:extLst>
      <p:ext uri="{BB962C8B-B14F-4D97-AF65-F5344CB8AC3E}">
        <p14:creationId xmlns:p14="http://schemas.microsoft.com/office/powerpoint/2010/main" val="62485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2A65CA2-A285-44E6-9690-3D79B42BD7E4}" type="slidenum">
              <a:rPr lang="fr-FR" smtClean="0"/>
              <a:t>2</a:t>
            </a:fld>
            <a:endParaRPr lang="fr-FR"/>
          </a:p>
        </p:txBody>
      </p:sp>
    </p:spTree>
    <p:extLst>
      <p:ext uri="{BB962C8B-B14F-4D97-AF65-F5344CB8AC3E}">
        <p14:creationId xmlns:p14="http://schemas.microsoft.com/office/powerpoint/2010/main" val="2616395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2A65CA2-A285-44E6-9690-3D79B42BD7E4}" type="slidenum">
              <a:rPr lang="fr-FR" smtClean="0"/>
              <a:t>3</a:t>
            </a:fld>
            <a:endParaRPr lang="fr-FR"/>
          </a:p>
        </p:txBody>
      </p:sp>
    </p:spTree>
    <p:extLst>
      <p:ext uri="{BB962C8B-B14F-4D97-AF65-F5344CB8AC3E}">
        <p14:creationId xmlns:p14="http://schemas.microsoft.com/office/powerpoint/2010/main" val="2616395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2A65CA2-A285-44E6-9690-3D79B42BD7E4}" type="slidenum">
              <a:rPr lang="fr-FR" smtClean="0"/>
              <a:t>4</a:t>
            </a:fld>
            <a:endParaRPr lang="fr-FR"/>
          </a:p>
        </p:txBody>
      </p:sp>
    </p:spTree>
    <p:extLst>
      <p:ext uri="{BB962C8B-B14F-4D97-AF65-F5344CB8AC3E}">
        <p14:creationId xmlns:p14="http://schemas.microsoft.com/office/powerpoint/2010/main" val="2616395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2A65CA2-A285-44E6-9690-3D79B42BD7E4}" type="slidenum">
              <a:rPr lang="fr-FR" smtClean="0"/>
              <a:t>5</a:t>
            </a:fld>
            <a:endParaRPr lang="fr-FR"/>
          </a:p>
        </p:txBody>
      </p:sp>
    </p:spTree>
    <p:extLst>
      <p:ext uri="{BB962C8B-B14F-4D97-AF65-F5344CB8AC3E}">
        <p14:creationId xmlns:p14="http://schemas.microsoft.com/office/powerpoint/2010/main" val="2616395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2A65CA2-A285-44E6-9690-3D79B42BD7E4}" type="slidenum">
              <a:rPr lang="fr-FR" smtClean="0"/>
              <a:t>6</a:t>
            </a:fld>
            <a:endParaRPr lang="fr-FR"/>
          </a:p>
        </p:txBody>
      </p:sp>
    </p:spTree>
    <p:extLst>
      <p:ext uri="{BB962C8B-B14F-4D97-AF65-F5344CB8AC3E}">
        <p14:creationId xmlns:p14="http://schemas.microsoft.com/office/powerpoint/2010/main" val="2616395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2A65CA2-A285-44E6-9690-3D79B42BD7E4}" type="slidenum">
              <a:rPr lang="fr-FR" smtClean="0"/>
              <a:t>7</a:t>
            </a:fld>
            <a:endParaRPr lang="fr-FR"/>
          </a:p>
        </p:txBody>
      </p:sp>
    </p:spTree>
    <p:extLst>
      <p:ext uri="{BB962C8B-B14F-4D97-AF65-F5344CB8AC3E}">
        <p14:creationId xmlns:p14="http://schemas.microsoft.com/office/powerpoint/2010/main" val="2616395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447B2B29-E56D-4A5B-7A36-FD331EB1EE36}"/>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896F3607-8A4F-8DF4-EBA9-E32805B08C69}"/>
              </a:ext>
            </a:extLst>
          </p:cNvPr>
          <p:cNvSpPr>
            <a:spLocks noGrp="1" noRot="1" noChangeAspect="1"/>
          </p:cNvSpPr>
          <p:nvPr>
            <p:ph type="sldImg"/>
          </p:nvPr>
        </p:nvSpPr>
        <p:spPr/>
      </p:sp>
      <p:sp>
        <p:nvSpPr>
          <p:cNvPr id="3" name="Espace réservé des commentaires 2">
            <a:extLst>
              <a:ext uri="{FF2B5EF4-FFF2-40B4-BE49-F238E27FC236}">
                <a16:creationId xmlns="" xmlns:a16="http://schemas.microsoft.com/office/drawing/2014/main" id="{724F308D-32DB-7366-972B-73C237E3F6BD}"/>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074AF3A4-9132-26BE-8EC2-B4439E67C15E}"/>
              </a:ext>
            </a:extLst>
          </p:cNvPr>
          <p:cNvSpPr>
            <a:spLocks noGrp="1"/>
          </p:cNvSpPr>
          <p:nvPr>
            <p:ph type="sldNum" sz="quarter" idx="10"/>
          </p:nvPr>
        </p:nvSpPr>
        <p:spPr/>
        <p:txBody>
          <a:bodyPr/>
          <a:lstStyle/>
          <a:p>
            <a:fld id="{02A65CA2-A285-44E6-9690-3D79B42BD7E4}" type="slidenum">
              <a:rPr lang="fr-FR" smtClean="0"/>
              <a:t>8</a:t>
            </a:fld>
            <a:endParaRPr lang="fr-FR"/>
          </a:p>
        </p:txBody>
      </p:sp>
    </p:spTree>
    <p:extLst>
      <p:ext uri="{BB962C8B-B14F-4D97-AF65-F5344CB8AC3E}">
        <p14:creationId xmlns:p14="http://schemas.microsoft.com/office/powerpoint/2010/main" val="3040059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0C65C1F-DCEF-2E5D-C918-8FD67D95C66E}"/>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9EC42FA3-6BAE-5F00-6973-8E102C52155F}"/>
              </a:ext>
            </a:extLst>
          </p:cNvPr>
          <p:cNvSpPr>
            <a:spLocks noGrp="1" noRot="1" noChangeAspect="1"/>
          </p:cNvSpPr>
          <p:nvPr>
            <p:ph type="sldImg"/>
          </p:nvPr>
        </p:nvSpPr>
        <p:spPr/>
      </p:sp>
      <p:sp>
        <p:nvSpPr>
          <p:cNvPr id="3" name="Espace réservé des commentaires 2">
            <a:extLst>
              <a:ext uri="{FF2B5EF4-FFF2-40B4-BE49-F238E27FC236}">
                <a16:creationId xmlns="" xmlns:a16="http://schemas.microsoft.com/office/drawing/2014/main" id="{CB9D5A8D-C848-7C9D-4F21-A0B26032492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012E6DCA-0FC3-72F6-0D8D-4C5CFB51E091}"/>
              </a:ext>
            </a:extLst>
          </p:cNvPr>
          <p:cNvSpPr>
            <a:spLocks noGrp="1"/>
          </p:cNvSpPr>
          <p:nvPr>
            <p:ph type="sldNum" sz="quarter" idx="10"/>
          </p:nvPr>
        </p:nvSpPr>
        <p:spPr/>
        <p:txBody>
          <a:bodyPr/>
          <a:lstStyle/>
          <a:p>
            <a:fld id="{02A65CA2-A285-44E6-9690-3D79B42BD7E4}" type="slidenum">
              <a:rPr lang="fr-FR" smtClean="0"/>
              <a:t>9</a:t>
            </a:fld>
            <a:endParaRPr lang="fr-FR"/>
          </a:p>
        </p:txBody>
      </p:sp>
    </p:spTree>
    <p:extLst>
      <p:ext uri="{BB962C8B-B14F-4D97-AF65-F5344CB8AC3E}">
        <p14:creationId xmlns:p14="http://schemas.microsoft.com/office/powerpoint/2010/main" val="508482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C7295A0-B436-2593-8995-DB585823839F}"/>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B0D33ACC-00B6-8B2A-866D-EF3A24678DE2}"/>
              </a:ext>
            </a:extLst>
          </p:cNvPr>
          <p:cNvSpPr>
            <a:spLocks noGrp="1" noRot="1" noChangeAspect="1"/>
          </p:cNvSpPr>
          <p:nvPr>
            <p:ph type="sldImg"/>
          </p:nvPr>
        </p:nvSpPr>
        <p:spPr/>
      </p:sp>
      <p:sp>
        <p:nvSpPr>
          <p:cNvPr id="3" name="Espace réservé des commentaires 2">
            <a:extLst>
              <a:ext uri="{FF2B5EF4-FFF2-40B4-BE49-F238E27FC236}">
                <a16:creationId xmlns="" xmlns:a16="http://schemas.microsoft.com/office/drawing/2014/main" id="{96319AA3-1AF0-FFD9-B813-D4BF72FB91C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D12A72FA-8ED4-B866-A6B8-08C7046F93C5}"/>
              </a:ext>
            </a:extLst>
          </p:cNvPr>
          <p:cNvSpPr>
            <a:spLocks noGrp="1"/>
          </p:cNvSpPr>
          <p:nvPr>
            <p:ph type="sldNum" sz="quarter" idx="10"/>
          </p:nvPr>
        </p:nvSpPr>
        <p:spPr/>
        <p:txBody>
          <a:bodyPr/>
          <a:lstStyle/>
          <a:p>
            <a:fld id="{02A65CA2-A285-44E6-9690-3D79B42BD7E4}" type="slidenum">
              <a:rPr lang="fr-FR" smtClean="0"/>
              <a:t>10</a:t>
            </a:fld>
            <a:endParaRPr lang="fr-FR"/>
          </a:p>
        </p:txBody>
      </p:sp>
    </p:spTree>
    <p:extLst>
      <p:ext uri="{BB962C8B-B14F-4D97-AF65-F5344CB8AC3E}">
        <p14:creationId xmlns:p14="http://schemas.microsoft.com/office/powerpoint/2010/main" val="2988948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B25A8E5-D235-0B57-1CD9-5F524D26350B}"/>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299934E0-6EF8-E9D0-40BB-3AC03EEABDC4}"/>
              </a:ext>
            </a:extLst>
          </p:cNvPr>
          <p:cNvSpPr>
            <a:spLocks noGrp="1" noRot="1" noChangeAspect="1"/>
          </p:cNvSpPr>
          <p:nvPr>
            <p:ph type="sldImg"/>
          </p:nvPr>
        </p:nvSpPr>
        <p:spPr/>
      </p:sp>
      <p:sp>
        <p:nvSpPr>
          <p:cNvPr id="3" name="Espace réservé des commentaires 2">
            <a:extLst>
              <a:ext uri="{FF2B5EF4-FFF2-40B4-BE49-F238E27FC236}">
                <a16:creationId xmlns="" xmlns:a16="http://schemas.microsoft.com/office/drawing/2014/main" id="{9A978C6E-4CAC-90D0-330A-9E4DFCE1AE60}"/>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7964E2BE-E6F8-00D1-959C-9C141DC672C7}"/>
              </a:ext>
            </a:extLst>
          </p:cNvPr>
          <p:cNvSpPr>
            <a:spLocks noGrp="1"/>
          </p:cNvSpPr>
          <p:nvPr>
            <p:ph type="sldNum" sz="quarter" idx="10"/>
          </p:nvPr>
        </p:nvSpPr>
        <p:spPr/>
        <p:txBody>
          <a:bodyPr/>
          <a:lstStyle/>
          <a:p>
            <a:fld id="{02A65CA2-A285-44E6-9690-3D79B42BD7E4}" type="slidenum">
              <a:rPr lang="fr-FR" smtClean="0"/>
              <a:t>11</a:t>
            </a:fld>
            <a:endParaRPr lang="fr-FR"/>
          </a:p>
        </p:txBody>
      </p:sp>
    </p:spTree>
    <p:extLst>
      <p:ext uri="{BB962C8B-B14F-4D97-AF65-F5344CB8AC3E}">
        <p14:creationId xmlns:p14="http://schemas.microsoft.com/office/powerpoint/2010/main" val="3337915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a:t>Modifiez le style du titre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Modifiez le style des sous-titres du masque</a:t>
            </a:r>
            <a:endParaRPr kumimoji="0" lang="en-US"/>
          </a:p>
        </p:txBody>
      </p:sp>
      <p:sp>
        <p:nvSpPr>
          <p:cNvPr id="30" name="Date Placeholder 29"/>
          <p:cNvSpPr>
            <a:spLocks noGrp="1"/>
          </p:cNvSpPr>
          <p:nvPr>
            <p:ph type="dt" sz="half" idx="10"/>
          </p:nvPr>
        </p:nvSpPr>
        <p:spPr/>
        <p:txBody>
          <a:bodyPr/>
          <a:lstStyle/>
          <a:p>
            <a:fld id="{74EA2B52-69BD-47AE-82EB-FACA4F206BEF}" type="datetimeFigureOut">
              <a:rPr lang="fr-FR" smtClean="0"/>
              <a:t>27/05/2025</a:t>
            </a:fld>
            <a:endParaRPr lang="fr-FR"/>
          </a:p>
        </p:txBody>
      </p:sp>
      <p:sp>
        <p:nvSpPr>
          <p:cNvPr id="19" name="Footer Placeholder 18"/>
          <p:cNvSpPr>
            <a:spLocks noGrp="1"/>
          </p:cNvSpPr>
          <p:nvPr>
            <p:ph type="ftr" sz="quarter" idx="11"/>
          </p:nvPr>
        </p:nvSpPr>
        <p:spPr/>
        <p:txBody>
          <a:bodyPr/>
          <a:lstStyle/>
          <a:p>
            <a:endParaRPr lang="fr-FR"/>
          </a:p>
        </p:txBody>
      </p:sp>
      <p:sp>
        <p:nvSpPr>
          <p:cNvPr id="27" name="Slide Number Placeholder 26"/>
          <p:cNvSpPr>
            <a:spLocks noGrp="1"/>
          </p:cNvSpPr>
          <p:nvPr>
            <p:ph type="sldNum" sz="quarter" idx="12"/>
          </p:nvPr>
        </p:nvSpPr>
        <p:spPr/>
        <p:txBody>
          <a:bodyPr/>
          <a:lstStyle/>
          <a:p>
            <a:fld id="{146A3769-DA48-4906-924C-F73813E91C7A}" type="slidenum">
              <a:rPr lang="fr-FR" smtClean="0"/>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a:t>Modifiez le style du titre</a:t>
            </a:r>
            <a:endParaRPr kumimoji="0" lang="en-US"/>
          </a:p>
        </p:txBody>
      </p:sp>
      <p:sp>
        <p:nvSpPr>
          <p:cNvPr id="3" name="Content Placeholder 2"/>
          <p:cNvSpPr>
            <a:spLocks noGrp="1"/>
          </p:cNvSpPr>
          <p:nvPr>
            <p:ph idx="1"/>
          </p:nvPr>
        </p:nvSpPr>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Date Placeholder 3"/>
          <p:cNvSpPr>
            <a:spLocks noGrp="1"/>
          </p:cNvSpPr>
          <p:nvPr>
            <p:ph type="dt" sz="half" idx="10"/>
          </p:nvPr>
        </p:nvSpPr>
        <p:spPr/>
        <p:txBody>
          <a:bodyPr/>
          <a:lstStyle/>
          <a:p>
            <a:fld id="{74EA2B52-69BD-47AE-82EB-FACA4F206BEF}" type="datetimeFigureOut">
              <a:rPr lang="fr-FR" smtClean="0"/>
              <a:t>27/05/2025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46A3769-DA48-4906-924C-F73813E91C7A}"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a:t>Modifiez le style du titre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Modifiez les styles du texte du masque</a:t>
            </a:r>
          </a:p>
        </p:txBody>
      </p:sp>
      <p:sp>
        <p:nvSpPr>
          <p:cNvPr id="4" name="Date Placeholder 3"/>
          <p:cNvSpPr>
            <a:spLocks noGrp="1"/>
          </p:cNvSpPr>
          <p:nvPr>
            <p:ph type="dt" sz="half" idx="10"/>
          </p:nvPr>
        </p:nvSpPr>
        <p:spPr/>
        <p:txBody>
          <a:bodyPr/>
          <a:lstStyle/>
          <a:p>
            <a:fld id="{74EA2B52-69BD-47AE-82EB-FACA4F206BEF}" type="datetimeFigureOut">
              <a:rPr lang="fr-FR" smtClean="0"/>
              <a:t>27/05/2025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46A3769-DA48-4906-924C-F73813E91C7A}" type="slidenum">
              <a:rPr lang="fr-FR" smtClean="0"/>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fr-FR"/>
              <a:t>Modifiez le style du titre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Date Placeholder 4"/>
          <p:cNvSpPr>
            <a:spLocks noGrp="1"/>
          </p:cNvSpPr>
          <p:nvPr>
            <p:ph type="dt" sz="half" idx="10"/>
          </p:nvPr>
        </p:nvSpPr>
        <p:spPr/>
        <p:txBody>
          <a:bodyPr/>
          <a:lstStyle/>
          <a:p>
            <a:fld id="{74EA2B52-69BD-47AE-82EB-FACA4F206BEF}" type="datetimeFigureOut">
              <a:rPr lang="fr-FR" smtClean="0"/>
              <a:t>27/05/2025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46A3769-DA48-4906-924C-F73813E91C7A}"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fr-FR"/>
              <a:t>Modifiez le style du titre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Modifiez les styles du texte du masque</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Modifiez les styles du texte du masque</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Date Placeholder 6"/>
          <p:cNvSpPr>
            <a:spLocks noGrp="1"/>
          </p:cNvSpPr>
          <p:nvPr>
            <p:ph type="dt" sz="half" idx="10"/>
          </p:nvPr>
        </p:nvSpPr>
        <p:spPr/>
        <p:txBody>
          <a:bodyPr/>
          <a:lstStyle/>
          <a:p>
            <a:fld id="{74EA2B52-69BD-47AE-82EB-FACA4F206BEF}" type="datetimeFigureOut">
              <a:rPr lang="fr-FR" smtClean="0"/>
              <a:t>27/05/2025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46A3769-DA48-4906-924C-F73813E91C7A}"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a:t>Modifiez le style du titre</a:t>
            </a:r>
            <a:endParaRPr kumimoji="0" lang="en-US"/>
          </a:p>
        </p:txBody>
      </p:sp>
      <p:sp>
        <p:nvSpPr>
          <p:cNvPr id="3" name="Date Placeholder 2"/>
          <p:cNvSpPr>
            <a:spLocks noGrp="1"/>
          </p:cNvSpPr>
          <p:nvPr>
            <p:ph type="dt" sz="half" idx="10"/>
          </p:nvPr>
        </p:nvSpPr>
        <p:spPr/>
        <p:txBody>
          <a:bodyPr/>
          <a:lstStyle/>
          <a:p>
            <a:fld id="{74EA2B52-69BD-47AE-82EB-FACA4F206BEF}" type="datetimeFigureOut">
              <a:rPr lang="fr-FR" smtClean="0"/>
              <a:t>27/05/2025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46A3769-DA48-4906-924C-F73813E91C7A}"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EA2B52-69BD-47AE-82EB-FACA4F206BEF}" type="datetimeFigureOut">
              <a:rPr lang="fr-FR" smtClean="0"/>
              <a:t>27/05/2025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46A3769-DA48-4906-924C-F73813E91C7A}"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a:t>Modifiez le style du titre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a:t>Modifiez les styles du texte du masque</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Date Placeholder 4"/>
          <p:cNvSpPr>
            <a:spLocks noGrp="1"/>
          </p:cNvSpPr>
          <p:nvPr>
            <p:ph type="dt" sz="half" idx="10"/>
          </p:nvPr>
        </p:nvSpPr>
        <p:spPr/>
        <p:txBody>
          <a:bodyPr/>
          <a:lstStyle/>
          <a:p>
            <a:fld id="{74EA2B52-69BD-47AE-82EB-FACA4F206BEF}" type="datetimeFigureOut">
              <a:rPr lang="fr-FR" smtClean="0"/>
              <a:t>27/05/2025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46A3769-DA48-4906-924C-F73813E91C7A}"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a:t>Modifiez le style du titre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a:t>Modifiez les styles du texte du masque</a:t>
            </a:r>
          </a:p>
        </p:txBody>
      </p:sp>
      <p:sp>
        <p:nvSpPr>
          <p:cNvPr id="5" name="Date Placeholder 4"/>
          <p:cNvSpPr>
            <a:spLocks noGrp="1"/>
          </p:cNvSpPr>
          <p:nvPr>
            <p:ph type="dt" sz="half" idx="10"/>
          </p:nvPr>
        </p:nvSpPr>
        <p:spPr/>
        <p:txBody>
          <a:bodyPr/>
          <a:lstStyle/>
          <a:p>
            <a:fld id="{74EA2B52-69BD-47AE-82EB-FACA4F206BEF}" type="datetimeFigureOut">
              <a:rPr lang="fr-FR" smtClean="0"/>
              <a:t>27/05/2025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a:xfrm>
            <a:off x="8077200" y="6356350"/>
            <a:ext cx="609600" cy="365125"/>
          </a:xfrm>
        </p:spPr>
        <p:txBody>
          <a:bodyPr/>
          <a:lstStyle/>
          <a:p>
            <a:fld id="{146A3769-DA48-4906-924C-F73813E91C7A}" type="slidenum">
              <a:rPr lang="fr-FR" smtClean="0"/>
              <a:t>‹N°›</a:t>
            </a:fld>
            <a:endParaRPr lang="fr-F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a:t>Cliquez sur l'icône pour ajouter une image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a:t>Modifiez le style du titre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Date Placeholder 3"/>
          <p:cNvSpPr>
            <a:spLocks noGrp="1"/>
          </p:cNvSpPr>
          <p:nvPr>
            <p:ph type="dt" sz="half" idx="10"/>
          </p:nvPr>
        </p:nvSpPr>
        <p:spPr/>
        <p:txBody>
          <a:bodyPr/>
          <a:lstStyle/>
          <a:p>
            <a:fld id="{74EA2B52-69BD-47AE-82EB-FACA4F206BEF}" type="datetimeFigureOut">
              <a:rPr lang="fr-FR" smtClean="0"/>
              <a:t>27/05/2025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46A3769-DA48-4906-924C-F73813E91C7A}"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fr-FR"/>
              <a:t>Modifiez le style du titre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Date Placeholder 3"/>
          <p:cNvSpPr>
            <a:spLocks noGrp="1"/>
          </p:cNvSpPr>
          <p:nvPr>
            <p:ph type="dt" sz="half" idx="10"/>
          </p:nvPr>
        </p:nvSpPr>
        <p:spPr/>
        <p:txBody>
          <a:bodyPr/>
          <a:lstStyle/>
          <a:p>
            <a:fld id="{74EA2B52-69BD-47AE-82EB-FACA4F206BEF}" type="datetimeFigureOut">
              <a:rPr lang="fr-FR" smtClean="0"/>
              <a:t>27/05/2025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46A3769-DA48-4906-924C-F73813E91C7A}"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a:t>Modifiez le style du titre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4EA2B52-69BD-47AE-82EB-FACA4F206BEF}" type="datetimeFigureOut">
              <a:rPr lang="fr-FR" smtClean="0"/>
              <a:t>27/05/2025</a:t>
            </a:fld>
            <a:endParaRPr lang="fr-F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46A3769-DA48-4906-924C-F73813E91C7A}" type="slidenum">
              <a:rPr lang="fr-FR" smtClean="0"/>
              <a:t>‹N°›</a:t>
            </a:fld>
            <a:endParaRPr lang="fr-F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3.png"/><Relationship Id="rId7" Type="http://schemas.microsoft.com/office/2007/relationships/hdphoto" Target="../media/hdphoto2.wdp"/><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microsoft.com/office/2007/relationships/hdphoto" Target="../media/hdphoto3.wdp"/></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microsoft.com/office/2007/relationships/hdphoto" Target="../media/hdphoto3.wdp"/><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microsoft.com/office/2007/relationships/hdphoto" Target="../media/hdphoto3.wdp"/><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microsoft.com/office/2007/relationships/hdphoto" Target="../media/hdphoto2.wdp"/><Relationship Id="rId12"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6.png"/><Relationship Id="rId5" Type="http://schemas.openxmlformats.org/officeDocument/2006/relationships/image" Target="../media/image8.png"/><Relationship Id="rId10" Type="http://schemas.openxmlformats.org/officeDocument/2006/relationships/image" Target="../media/image15.png"/><Relationship Id="rId4" Type="http://schemas.microsoft.com/office/2007/relationships/hdphoto" Target="../media/hdphoto3.wdp"/><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microsoft.com/office/2007/relationships/hdphoto" Target="../media/hdphoto3.wdp"/><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microsoft.com/office/2007/relationships/hdphoto" Target="../media/hdphoto3.wdp"/><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microsoft.com/office/2007/relationships/hdphoto" Target="../media/hdphoto3.wdp"/><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10" Type="http://schemas.openxmlformats.org/officeDocument/2006/relationships/image" Target="../media/image27.png"/><Relationship Id="rId4" Type="http://schemas.microsoft.com/office/2007/relationships/hdphoto" Target="../media/hdphoto3.wdp"/><Relationship Id="rId9"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re 7"/>
          <p:cNvSpPr>
            <a:spLocks noGrp="1"/>
          </p:cNvSpPr>
          <p:nvPr>
            <p:ph type="ctrTitle"/>
          </p:nvPr>
        </p:nvSpPr>
        <p:spPr>
          <a:xfrm>
            <a:off x="-576064" y="1188752"/>
            <a:ext cx="4572000" cy="432048"/>
          </a:xfrm>
        </p:spPr>
        <p:txBody>
          <a:bodyPr>
            <a:noAutofit/>
          </a:bodyPr>
          <a:lstStyle/>
          <a:p>
            <a:pPr algn="ctr"/>
            <a:r>
              <a:rPr lang="fr-FR" sz="1400" dirty="0">
                <a:solidFill>
                  <a:schemeClr val="bg1"/>
                </a:solidFill>
                <a:effectLst/>
              </a:rPr>
              <a:t>Direction des Ports </a:t>
            </a:r>
            <a:br>
              <a:rPr lang="fr-FR" sz="1400" dirty="0">
                <a:solidFill>
                  <a:schemeClr val="bg1"/>
                </a:solidFill>
                <a:effectLst/>
              </a:rPr>
            </a:br>
            <a:r>
              <a:rPr lang="fr-FR" sz="1400" dirty="0">
                <a:solidFill>
                  <a:schemeClr val="bg1"/>
                </a:solidFill>
                <a:effectLst/>
              </a:rPr>
              <a:t>et du Domaine Public Maritime</a:t>
            </a:r>
            <a:r>
              <a:rPr lang="fr-FR" sz="2000" dirty="0">
                <a:solidFill>
                  <a:schemeClr val="bg1"/>
                </a:solidFill>
                <a:effectLst/>
              </a:rPr>
              <a:t/>
            </a:r>
            <a:br>
              <a:rPr lang="fr-FR" sz="2000" dirty="0">
                <a:solidFill>
                  <a:schemeClr val="bg1"/>
                </a:solidFill>
                <a:effectLst/>
              </a:rPr>
            </a:br>
            <a:endParaRPr lang="fr-FR" sz="2000" dirty="0">
              <a:solidFill>
                <a:schemeClr val="bg1"/>
              </a:solidFill>
            </a:endParaRPr>
          </a:p>
        </p:txBody>
      </p:sp>
      <p:sp>
        <p:nvSpPr>
          <p:cNvPr id="9" name="Sous-titre 8"/>
          <p:cNvSpPr>
            <a:spLocks noGrp="1"/>
          </p:cNvSpPr>
          <p:nvPr>
            <p:ph type="subTitle" idx="1"/>
          </p:nvPr>
        </p:nvSpPr>
        <p:spPr>
          <a:xfrm>
            <a:off x="1012608" y="2780928"/>
            <a:ext cx="7447824" cy="648072"/>
          </a:xfrm>
          <a:solidFill>
            <a:schemeClr val="accent1">
              <a:lumMod val="50000"/>
            </a:schemeClr>
          </a:solidFill>
        </p:spPr>
        <p:style>
          <a:lnRef idx="3">
            <a:schemeClr val="lt1"/>
          </a:lnRef>
          <a:fillRef idx="1">
            <a:schemeClr val="accent1"/>
          </a:fillRef>
          <a:effectRef idx="1">
            <a:schemeClr val="accent1"/>
          </a:effectRef>
          <a:fontRef idx="minor">
            <a:schemeClr val="lt1"/>
          </a:fontRef>
        </p:style>
        <p:txBody>
          <a:bodyPr>
            <a:noAutofit/>
          </a:bodyPr>
          <a:lstStyle/>
          <a:p>
            <a:pPr algn="ctr"/>
            <a:r>
              <a:rPr lang="fr-FR" sz="3600" b="1" dirty="0">
                <a:latin typeface="+mj-lt"/>
              </a:rPr>
              <a:t>Journée Technique Professionnelle</a:t>
            </a:r>
          </a:p>
        </p:txBody>
      </p:sp>
      <p:pic>
        <p:nvPicPr>
          <p:cNvPr id="6" name="Image 5" descr="C:\Users\em01\Desktop\MEE-logo-960x500.jpg"/>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936104" y="122922"/>
            <a:ext cx="1187624" cy="785798"/>
          </a:xfrm>
          <a:prstGeom prst="rect">
            <a:avLst/>
          </a:prstGeom>
          <a:noFill/>
          <a:ln>
            <a:noFill/>
          </a:ln>
          <a:extLst>
            <a:ext uri="{53640926-AAD7-44D8-BBD7-CCE9431645EC}">
              <a14:shadowObscured xmlns:a14="http://schemas.microsoft.com/office/drawing/2010/main"/>
            </a:ext>
          </a:extLst>
        </p:spPr>
      </p:pic>
      <p:pic>
        <p:nvPicPr>
          <p:cNvPr id="1027" name="Picture 3" descr="D:\0.RIEGONOR\DIVERS\SEMINAIRE ANP\logo-Riegonor-sans fon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32439" y="364354"/>
            <a:ext cx="1922282" cy="750628"/>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descr="C:\Users\em01\Desktop\logo.png"/>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3491880" y="346066"/>
            <a:ext cx="2160240" cy="595180"/>
          </a:xfrm>
          <a:prstGeom prst="rect">
            <a:avLst/>
          </a:prstGeom>
          <a:noFill/>
          <a:ln>
            <a:noFill/>
          </a:ln>
          <a:extLst>
            <a:ext uri="{53640926-AAD7-44D8-BBD7-CCE9431645EC}">
              <a14:shadowObscured xmlns:a14="http://schemas.microsoft.com/office/drawing/2010/main"/>
            </a:ext>
          </a:extLst>
        </p:spPr>
      </p:pic>
      <p:sp>
        <p:nvSpPr>
          <p:cNvPr id="13" name="Sous-titre 8"/>
          <p:cNvSpPr txBox="1">
            <a:spLocks/>
          </p:cNvSpPr>
          <p:nvPr/>
        </p:nvSpPr>
        <p:spPr>
          <a:xfrm>
            <a:off x="164376" y="3789040"/>
            <a:ext cx="8876960" cy="1368152"/>
          </a:xfrm>
          <a:prstGeom prst="rect">
            <a:avLst/>
          </a:prstGeom>
          <a:blipFill>
            <a:blip r:embed="rId8"/>
            <a:tile tx="0" ty="0" sx="100000" sy="100000" flip="none" algn="tl"/>
          </a:blipFill>
        </p:spPr>
        <p:style>
          <a:lnRef idx="1">
            <a:schemeClr val="accent1"/>
          </a:lnRef>
          <a:fillRef idx="3">
            <a:schemeClr val="accent1"/>
          </a:fillRef>
          <a:effectRef idx="2">
            <a:schemeClr val="accent1"/>
          </a:effectRef>
          <a:fontRef idx="minor">
            <a:schemeClr val="lt1"/>
          </a:fontRef>
        </p:style>
        <p:txBody>
          <a:bodyPr vert="horz" lIns="0" rIns="18288">
            <a:noAutofit/>
          </a:bodyPr>
          <a:lstStyle>
            <a:lvl1pPr marL="0" marR="45720" indent="0" algn="r" rtl="0" eaLnBrk="1" latinLnBrk="0" hangingPunct="1">
              <a:spcBef>
                <a:spcPct val="20000"/>
              </a:spcBef>
              <a:buClr>
                <a:schemeClr val="accent3"/>
              </a:buClr>
              <a:buSzPct val="95000"/>
              <a:buFont typeface="Wingdings 2"/>
              <a:buNone/>
              <a:defRPr kumimoji="0" sz="2600" kern="1200">
                <a:solidFill>
                  <a:schemeClr val="tx1"/>
                </a:solidFill>
                <a:latin typeface="+mn-lt"/>
                <a:ea typeface="+mn-ea"/>
                <a:cs typeface="+mn-cs"/>
              </a:defRPr>
            </a:lvl1pPr>
            <a:lvl2pPr marL="457200" indent="0" algn="ctr" rtl="0" eaLnBrk="1" latinLnBrk="0" hangingPunct="1">
              <a:spcBef>
                <a:spcPct val="20000"/>
              </a:spcBef>
              <a:buClr>
                <a:schemeClr val="accent1"/>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70000"/>
              <a:buFont typeface="Wingdings 2"/>
              <a:buNone/>
              <a:defRPr kumimoji="0" sz="21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65000"/>
              <a:buFont typeface="Wingdings 2"/>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65000"/>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ctr">
              <a:lnSpc>
                <a:spcPct val="120000"/>
              </a:lnSpc>
              <a:spcBef>
                <a:spcPts val="200"/>
              </a:spcBef>
              <a:spcAft>
                <a:spcPts val="200"/>
              </a:spcAft>
            </a:pPr>
            <a:r>
              <a:rPr lang="fr-FR" sz="2000" b="1" u="sng" dirty="0">
                <a:solidFill>
                  <a:srgbClr val="002060"/>
                </a:solidFill>
                <a:latin typeface="Bahnschrift" pitchFamily="34" charset="0"/>
              </a:rPr>
              <a:t>Thème</a:t>
            </a:r>
            <a:endParaRPr lang="fr-FR" sz="2000" b="1" dirty="0">
              <a:solidFill>
                <a:srgbClr val="002060"/>
              </a:solidFill>
              <a:latin typeface="Bahnschrift" pitchFamily="34" charset="0"/>
            </a:endParaRPr>
          </a:p>
          <a:p>
            <a:pPr algn="ctr">
              <a:lnSpc>
                <a:spcPct val="120000"/>
              </a:lnSpc>
              <a:spcBef>
                <a:spcPts val="200"/>
              </a:spcBef>
              <a:spcAft>
                <a:spcPts val="200"/>
              </a:spcAft>
            </a:pPr>
            <a:r>
              <a:rPr lang="fr-FR" sz="2400" b="1" dirty="0">
                <a:solidFill>
                  <a:srgbClr val="002060"/>
                </a:solidFill>
                <a:latin typeface="Bahnschrift" pitchFamily="34" charset="0"/>
              </a:rPr>
              <a:t>Blocs de carapace et </a:t>
            </a:r>
            <a:r>
              <a:rPr lang="fr-FR" sz="2400" b="1" dirty="0" err="1">
                <a:solidFill>
                  <a:srgbClr val="002060"/>
                </a:solidFill>
                <a:latin typeface="Bahnschrift" pitchFamily="34" charset="0"/>
              </a:rPr>
              <a:t>géosynthètiques</a:t>
            </a:r>
            <a:r>
              <a:rPr lang="fr-FR" sz="2400" b="1" dirty="0">
                <a:solidFill>
                  <a:srgbClr val="002060"/>
                </a:solidFill>
                <a:latin typeface="Bahnschrift" pitchFamily="34" charset="0"/>
              </a:rPr>
              <a:t> pour la protection contre l’érosion et le renforcement des digues</a:t>
            </a:r>
          </a:p>
        </p:txBody>
      </p:sp>
    </p:spTree>
    <p:extLst>
      <p:ext uri="{BB962C8B-B14F-4D97-AF65-F5344CB8AC3E}">
        <p14:creationId xmlns:p14="http://schemas.microsoft.com/office/powerpoint/2010/main" val="24647961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323528" y="6093296"/>
            <a:ext cx="8496944" cy="628179"/>
          </a:xfrm>
        </p:spPr>
        <p:txBody>
          <a:bodyPr/>
          <a:lstStyle/>
          <a:p>
            <a:endParaRPr lang="fr-FR" dirty="0"/>
          </a:p>
        </p:txBody>
      </p:sp>
      <p:pic>
        <p:nvPicPr>
          <p:cNvPr id="8" name="Image 7" descr="C:\Users\em01\Desktop\MEE-logo-960x500.jpg"/>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3" name="Titre 1">
            <a:extLst>
              <a:ext uri="{FF2B5EF4-FFF2-40B4-BE49-F238E27FC236}">
                <a16:creationId xmlns="" xmlns:a16="http://schemas.microsoft.com/office/drawing/2014/main" id="{88E6E531-C67A-AB28-1220-7BBF9E3B4970}"/>
              </a:ext>
            </a:extLst>
          </p:cNvPr>
          <p:cNvSpPr txBox="1">
            <a:spLocks/>
          </p:cNvSpPr>
          <p:nvPr/>
        </p:nvSpPr>
        <p:spPr>
          <a:xfrm>
            <a:off x="1584299" y="120081"/>
            <a:ext cx="9729746" cy="836194"/>
          </a:xfrm>
          <a:prstGeom prst="rect">
            <a:avLst/>
          </a:prstGeom>
          <a:effectLst>
            <a:outerShdw blurRad="50800" dist="38100" dir="2700000" algn="tl" rotWithShape="0">
              <a:prstClr val="black">
                <a:alpha val="40000"/>
              </a:prstClr>
            </a:outerShdw>
          </a:effectLst>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fr-FR" sz="3200" dirty="0">
                <a:latin typeface="+mn-lt"/>
              </a:rPr>
              <a:t>	</a:t>
            </a:r>
          </a:p>
        </p:txBody>
      </p:sp>
      <p:sp>
        <p:nvSpPr>
          <p:cNvPr id="13" name="Titre 1"/>
          <p:cNvSpPr>
            <a:spLocks noGrp="1"/>
          </p:cNvSpPr>
          <p:nvPr>
            <p:ph type="title"/>
          </p:nvPr>
        </p:nvSpPr>
        <p:spPr>
          <a:xfrm>
            <a:off x="107504" y="1340768"/>
            <a:ext cx="8928992" cy="360959"/>
          </a:xfrm>
        </p:spPr>
        <p:txBody>
          <a:bodyPr>
            <a:normAutofit fontScale="90000"/>
          </a:bodyPr>
          <a:lstStyle/>
          <a:p>
            <a:pPr algn="ctr"/>
            <a:r>
              <a:rPr lang="fr-FR" sz="2400" dirty="0">
                <a:latin typeface="Arial Black" pitchFamily="34" charset="0"/>
              </a:rPr>
              <a:t>Session 2 – Innovations techniques et solutions avancées </a:t>
            </a:r>
            <a:endParaRPr lang="fr-FR" sz="2200" dirty="0">
              <a:latin typeface="Arial Black" pitchFamily="34" charset="0"/>
              <a:cs typeface="Arial" panose="020B0604020202020204" pitchFamily="34" charset="0"/>
            </a:endParaRPr>
          </a:p>
        </p:txBody>
      </p:sp>
      <p:sp>
        <p:nvSpPr>
          <p:cNvPr id="14" name="Titre 1"/>
          <p:cNvSpPr txBox="1">
            <a:spLocks/>
          </p:cNvSpPr>
          <p:nvPr/>
        </p:nvSpPr>
        <p:spPr>
          <a:xfrm>
            <a:off x="487904" y="2420888"/>
            <a:ext cx="8229600" cy="1440160"/>
          </a:xfrm>
          <a:prstGeom prst="rect">
            <a:avLst/>
          </a:prstGeom>
        </p:spPr>
        <p:style>
          <a:lnRef idx="3">
            <a:schemeClr val="lt1"/>
          </a:lnRef>
          <a:fillRef idx="1">
            <a:schemeClr val="accent1"/>
          </a:fillRef>
          <a:effectRef idx="1">
            <a:schemeClr val="accent1"/>
          </a:effectRef>
          <a:fontRef idx="minor">
            <a:schemeClr val="lt1"/>
          </a:fontRef>
        </p:style>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fr-FR" sz="3200" b="1" dirty="0">
                <a:solidFill>
                  <a:schemeClr val="bg1"/>
                </a:solidFill>
                <a:latin typeface="Arial" panose="020B0604020202020204" pitchFamily="34" charset="0"/>
                <a:cs typeface="Arial" panose="020B0604020202020204" pitchFamily="34" charset="0"/>
              </a:rPr>
              <a:t>Les blocs libres de droit </a:t>
            </a:r>
          </a:p>
          <a:p>
            <a:pPr algn="ctr"/>
            <a:endParaRPr lang="fr-FR" sz="3200" b="1" dirty="0">
              <a:solidFill>
                <a:schemeClr val="bg1"/>
              </a:solidFill>
              <a:latin typeface="Arial" panose="020B0604020202020204" pitchFamily="34" charset="0"/>
              <a:cs typeface="Arial" panose="020B0604020202020204" pitchFamily="34" charset="0"/>
            </a:endParaRPr>
          </a:p>
        </p:txBody>
      </p:sp>
      <p:sp>
        <p:nvSpPr>
          <p:cNvPr id="11" name="Titre 1"/>
          <p:cNvSpPr txBox="1">
            <a:spLocks/>
          </p:cNvSpPr>
          <p:nvPr/>
        </p:nvSpPr>
        <p:spPr>
          <a:xfrm>
            <a:off x="2791738" y="4437939"/>
            <a:ext cx="3794803" cy="1800200"/>
          </a:xfrm>
          <a:prstGeom prst="rect">
            <a:avLst/>
          </a:prstGeom>
          <a:ln/>
        </p:spPr>
        <p:style>
          <a:lnRef idx="3">
            <a:schemeClr val="lt1"/>
          </a:lnRef>
          <a:fillRef idx="1">
            <a:schemeClr val="dk1"/>
          </a:fillRef>
          <a:effectRef idx="1">
            <a:schemeClr val="dk1"/>
          </a:effectRef>
          <a:fontRef idx="minor">
            <a:schemeClr val="lt1"/>
          </a:fontRef>
        </p:style>
        <p:txBody>
          <a:bodyPr vert="horz" lIns="0" rIns="0" bIns="0" anchor="b">
            <a:normAutofit fontScale="675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fr-FR" sz="3000" u="sng" dirty="0" smtClean="0">
                <a:solidFill>
                  <a:schemeClr val="bg1"/>
                </a:solidFill>
                <a:effectLst>
                  <a:outerShdw blurRad="38100" dist="38100" dir="2700000" algn="tl">
                    <a:srgbClr val="000000">
                      <a:alpha val="43137"/>
                    </a:srgbClr>
                  </a:outerShdw>
                </a:effectLst>
                <a:latin typeface="Arial Rounded MT Bold" pitchFamily="34" charset="0"/>
              </a:rPr>
              <a:t>Intervenants</a:t>
            </a:r>
            <a:endParaRPr lang="fr-FR" sz="2400" u="sng" dirty="0" smtClean="0">
              <a:solidFill>
                <a:schemeClr val="bg1"/>
              </a:solidFill>
              <a:effectLst>
                <a:outerShdw blurRad="38100" dist="38100" dir="2700000" algn="tl">
                  <a:srgbClr val="000000">
                    <a:alpha val="43137"/>
                  </a:srgbClr>
                </a:outerShdw>
              </a:effectLst>
              <a:latin typeface="Arial Rounded MT Bold" pitchFamily="34" charset="0"/>
            </a:endParaRPr>
          </a:p>
          <a:p>
            <a:pPr algn="ctr"/>
            <a:endParaRPr lang="fr-FR" sz="2400" dirty="0" smtClean="0">
              <a:solidFill>
                <a:schemeClr val="bg1"/>
              </a:solidFill>
              <a:latin typeface="Arial Rounded MT Bold" pitchFamily="34" charset="0"/>
            </a:endParaRPr>
          </a:p>
          <a:p>
            <a:pPr algn="ctr"/>
            <a:r>
              <a:rPr lang="fr-FR" sz="2400" dirty="0" smtClean="0">
                <a:solidFill>
                  <a:schemeClr val="bg1"/>
                </a:solidFill>
                <a:latin typeface="Arial Rounded MT Bold" pitchFamily="34" charset="0"/>
              </a:rPr>
              <a:t> </a:t>
            </a:r>
            <a:r>
              <a:rPr lang="fr-FR" sz="2400" dirty="0">
                <a:solidFill>
                  <a:schemeClr val="bg1"/>
                </a:solidFill>
                <a:latin typeface="Arial Rounded MT Bold" pitchFamily="34" charset="0"/>
              </a:rPr>
              <a:t>Albert KOFFLER / </a:t>
            </a:r>
            <a:r>
              <a:rPr lang="fr-FR" sz="2400" dirty="0" smtClean="0">
                <a:solidFill>
                  <a:schemeClr val="bg1"/>
                </a:solidFill>
                <a:latin typeface="Arial Rounded MT Bold" pitchFamily="34" charset="0"/>
              </a:rPr>
              <a:t>SCET</a:t>
            </a:r>
          </a:p>
          <a:p>
            <a:pPr algn="ctr"/>
            <a:r>
              <a:rPr lang="fr-FR" sz="2400" dirty="0" smtClean="0">
                <a:solidFill>
                  <a:schemeClr val="bg1"/>
                </a:solidFill>
                <a:latin typeface="Arial Rounded MT Bold" pitchFamily="34" charset="0"/>
              </a:rPr>
              <a:t> </a:t>
            </a:r>
          </a:p>
          <a:p>
            <a:pPr algn="ctr"/>
            <a:r>
              <a:rPr lang="fr-FR" sz="2400" dirty="0" smtClean="0">
                <a:solidFill>
                  <a:schemeClr val="bg1"/>
                </a:solidFill>
                <a:latin typeface="Arial Rounded MT Bold" pitchFamily="34" charset="0"/>
              </a:rPr>
              <a:t>&amp; </a:t>
            </a:r>
          </a:p>
          <a:p>
            <a:pPr algn="ctr"/>
            <a:endParaRPr lang="fr-FR" sz="2400" dirty="0" smtClean="0">
              <a:solidFill>
                <a:schemeClr val="bg1"/>
              </a:solidFill>
              <a:latin typeface="Arial Rounded MT Bold" pitchFamily="34" charset="0"/>
            </a:endParaRPr>
          </a:p>
          <a:p>
            <a:pPr algn="ctr"/>
            <a:r>
              <a:rPr lang="fr-FR" sz="2400" dirty="0" smtClean="0">
                <a:solidFill>
                  <a:schemeClr val="bg1"/>
                </a:solidFill>
                <a:latin typeface="Arial Rounded MT Bold" pitchFamily="34" charset="0"/>
              </a:rPr>
              <a:t>Eric </a:t>
            </a:r>
            <a:r>
              <a:rPr lang="fr-FR" sz="2400" dirty="0">
                <a:solidFill>
                  <a:schemeClr val="bg1"/>
                </a:solidFill>
                <a:latin typeface="Arial Rounded MT Bold" pitchFamily="34" charset="0"/>
              </a:rPr>
              <a:t>SKIERNIEWSKI /CLAS </a:t>
            </a:r>
            <a:r>
              <a:rPr lang="fr-FR" sz="2000" dirty="0" smtClean="0">
                <a:solidFill>
                  <a:schemeClr val="bg1"/>
                </a:solidFill>
                <a:latin typeface="Arial Rounded MT Bold" pitchFamily="34" charset="0"/>
              </a:rPr>
              <a:t/>
            </a:r>
            <a:br>
              <a:rPr lang="fr-FR" sz="2000" dirty="0" smtClean="0">
                <a:solidFill>
                  <a:schemeClr val="bg1"/>
                </a:solidFill>
                <a:latin typeface="Arial Rounded MT Bold" pitchFamily="34" charset="0"/>
              </a:rPr>
            </a:br>
            <a:endParaRPr lang="fr-FR" sz="2200" dirty="0">
              <a:solidFill>
                <a:schemeClr val="bg1"/>
              </a:solidFill>
              <a:latin typeface="Arial Rounded MT Bold" pitchFamily="34" charset="0"/>
              <a:cs typeface="Arial" panose="020B0604020202020204" pitchFamily="34" charset="0"/>
            </a:endParaRPr>
          </a:p>
        </p:txBody>
      </p:sp>
    </p:spTree>
    <p:extLst>
      <p:ext uri="{BB962C8B-B14F-4D97-AF65-F5344CB8AC3E}">
        <p14:creationId xmlns:p14="http://schemas.microsoft.com/office/powerpoint/2010/main" val="20279249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836194"/>
          </a:xfrm>
        </p:spPr>
        <p:txBody>
          <a:bodyPr>
            <a:normAutofit/>
          </a:bodyPr>
          <a:lstStyle/>
          <a:p>
            <a:pPr algn="ctr"/>
            <a:r>
              <a:rPr lang="fr-FR" sz="4800" dirty="0"/>
              <a:t>LES BLOCS LIBRES DE DROITS</a:t>
            </a:r>
          </a:p>
        </p:txBody>
      </p:sp>
      <p:sp>
        <p:nvSpPr>
          <p:cNvPr id="4" name="Espace réservé du pied de page 3"/>
          <p:cNvSpPr>
            <a:spLocks noGrp="1"/>
          </p:cNvSpPr>
          <p:nvPr>
            <p:ph type="ftr" sz="quarter" idx="11"/>
          </p:nvPr>
        </p:nvSpPr>
        <p:spPr>
          <a:xfrm>
            <a:off x="323528" y="6093296"/>
            <a:ext cx="8496944" cy="628179"/>
          </a:xfrm>
        </p:spPr>
        <p:txBody>
          <a:bodyPr/>
          <a:lstStyle/>
          <a:p>
            <a:endParaRPr lang="fr-FR" dirty="0"/>
          </a:p>
        </p:txBody>
      </p:sp>
      <p:pic>
        <p:nvPicPr>
          <p:cNvPr id="8" name="Image 7" descr="C:\Users\em01\Desktop\MEE-logo-960x500.jpg"/>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3" name="Titre 1">
            <a:extLst>
              <a:ext uri="{FF2B5EF4-FFF2-40B4-BE49-F238E27FC236}">
                <a16:creationId xmlns="" xmlns:a16="http://schemas.microsoft.com/office/drawing/2014/main" id="{88E6E531-C67A-AB28-1220-7BBF9E3B4970}"/>
              </a:ext>
            </a:extLst>
          </p:cNvPr>
          <p:cNvSpPr txBox="1">
            <a:spLocks/>
          </p:cNvSpPr>
          <p:nvPr/>
        </p:nvSpPr>
        <p:spPr>
          <a:xfrm>
            <a:off x="1584299" y="120081"/>
            <a:ext cx="9729746" cy="836194"/>
          </a:xfrm>
          <a:prstGeom prst="rect">
            <a:avLst/>
          </a:prstGeom>
          <a:effectLst>
            <a:outerShdw blurRad="50800" dist="38100" dir="2700000" algn="tl" rotWithShape="0">
              <a:prstClr val="black">
                <a:alpha val="40000"/>
              </a:prstClr>
            </a:outerShdw>
          </a:effectLst>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fr-FR" sz="3200" dirty="0">
                <a:latin typeface="+mn-lt"/>
              </a:rPr>
              <a:t>	</a:t>
            </a:r>
          </a:p>
        </p:txBody>
      </p:sp>
      <p:pic>
        <p:nvPicPr>
          <p:cNvPr id="5" name="Image 4">
            <a:extLst>
              <a:ext uri="{FF2B5EF4-FFF2-40B4-BE49-F238E27FC236}">
                <a16:creationId xmlns="" xmlns:a16="http://schemas.microsoft.com/office/drawing/2014/main" id="{24DC6226-2B53-F4A0-9CF1-6DD2D03B0AAC}"/>
              </a:ext>
            </a:extLst>
          </p:cNvPr>
          <p:cNvPicPr>
            <a:picLocks noChangeAspect="1"/>
          </p:cNvPicPr>
          <p:nvPr/>
        </p:nvPicPr>
        <p:blipFill>
          <a:blip r:embed="rId8"/>
          <a:stretch>
            <a:fillRect/>
          </a:stretch>
        </p:blipFill>
        <p:spPr>
          <a:xfrm>
            <a:off x="444946" y="2715264"/>
            <a:ext cx="3911029" cy="2513936"/>
          </a:xfrm>
          <a:prstGeom prst="rect">
            <a:avLst/>
          </a:prstGeom>
        </p:spPr>
      </p:pic>
      <p:pic>
        <p:nvPicPr>
          <p:cNvPr id="6" name="Image 5">
            <a:extLst>
              <a:ext uri="{FF2B5EF4-FFF2-40B4-BE49-F238E27FC236}">
                <a16:creationId xmlns="" xmlns:a16="http://schemas.microsoft.com/office/drawing/2014/main" id="{49E79EBD-E44F-0C51-F53E-E628EA264AAE}"/>
              </a:ext>
            </a:extLst>
          </p:cNvPr>
          <p:cNvPicPr>
            <a:picLocks noChangeAspect="1"/>
          </p:cNvPicPr>
          <p:nvPr/>
        </p:nvPicPr>
        <p:blipFill>
          <a:blip r:embed="rId9"/>
          <a:stretch>
            <a:fillRect/>
          </a:stretch>
        </p:blipFill>
        <p:spPr>
          <a:xfrm>
            <a:off x="4897974" y="2681512"/>
            <a:ext cx="3797225" cy="2512323"/>
          </a:xfrm>
          <a:prstGeom prst="rect">
            <a:avLst/>
          </a:prstGeom>
        </p:spPr>
      </p:pic>
      <p:sp>
        <p:nvSpPr>
          <p:cNvPr id="7" name="ZoneTexte 6">
            <a:extLst>
              <a:ext uri="{FF2B5EF4-FFF2-40B4-BE49-F238E27FC236}">
                <a16:creationId xmlns="" xmlns:a16="http://schemas.microsoft.com/office/drawing/2014/main" id="{DF7A9A59-16D5-6B90-4B13-A9E9B35FF403}"/>
              </a:ext>
            </a:extLst>
          </p:cNvPr>
          <p:cNvSpPr txBox="1"/>
          <p:nvPr/>
        </p:nvSpPr>
        <p:spPr>
          <a:xfrm>
            <a:off x="279483" y="1682006"/>
            <a:ext cx="8496944" cy="707886"/>
          </a:xfrm>
          <a:prstGeom prst="rect">
            <a:avLst/>
          </a:prstGeom>
          <a:noFill/>
        </p:spPr>
        <p:txBody>
          <a:bodyPr wrap="square" rtlCol="0">
            <a:spAutoFit/>
          </a:bodyPr>
          <a:lstStyle/>
          <a:p>
            <a:r>
              <a:rPr lang="fr-FR" sz="2000" dirty="0">
                <a:solidFill>
                  <a:schemeClr val="tx2"/>
                </a:solidFill>
                <a:latin typeface="+mj-lt"/>
                <a:ea typeface="+mj-ea"/>
                <a:cs typeface="+mj-cs"/>
              </a:rPr>
              <a:t>Plus personne ne paie une redevance pour le droit d’usage du bloc </a:t>
            </a:r>
            <a:r>
              <a:rPr lang="fr-FR" sz="2000" dirty="0" err="1">
                <a:solidFill>
                  <a:schemeClr val="tx2"/>
                </a:solidFill>
                <a:latin typeface="+mj-lt"/>
                <a:ea typeface="+mj-ea"/>
                <a:cs typeface="+mj-cs"/>
              </a:rPr>
              <a:t>Tetrapode</a:t>
            </a:r>
            <a:r>
              <a:rPr lang="fr-FR" sz="2000" dirty="0">
                <a:solidFill>
                  <a:schemeClr val="tx2"/>
                </a:solidFill>
                <a:latin typeface="+mj-lt"/>
                <a:ea typeface="+mj-ea"/>
                <a:cs typeface="+mj-cs"/>
              </a:rPr>
              <a:t> ou du BCR</a:t>
            </a:r>
          </a:p>
        </p:txBody>
      </p:sp>
      <p:sp>
        <p:nvSpPr>
          <p:cNvPr id="11" name="ZoneTexte 10">
            <a:extLst>
              <a:ext uri="{FF2B5EF4-FFF2-40B4-BE49-F238E27FC236}">
                <a16:creationId xmlns="" xmlns:a16="http://schemas.microsoft.com/office/drawing/2014/main" id="{B072E614-9CED-35D1-673F-6006F2AB07D2}"/>
              </a:ext>
            </a:extLst>
          </p:cNvPr>
          <p:cNvSpPr txBox="1"/>
          <p:nvPr/>
        </p:nvSpPr>
        <p:spPr>
          <a:xfrm>
            <a:off x="385872" y="5282013"/>
            <a:ext cx="8218576" cy="646331"/>
          </a:xfrm>
          <a:prstGeom prst="rect">
            <a:avLst/>
          </a:prstGeom>
          <a:noFill/>
        </p:spPr>
        <p:txBody>
          <a:bodyPr wrap="square" rtlCol="0">
            <a:spAutoFit/>
          </a:bodyPr>
          <a:lstStyle/>
          <a:p>
            <a:pPr algn="ctr"/>
            <a:r>
              <a:rPr lang="fr-FR" dirty="0">
                <a:solidFill>
                  <a:schemeClr val="tx2"/>
                </a:solidFill>
                <a:latin typeface="+mj-lt"/>
                <a:ea typeface="+mj-ea"/>
                <a:cs typeface="+mj-cs"/>
              </a:rPr>
              <a:t>Ces blocs sont tombés dans le domaine public après expiration de la protection par le brevet qui dure 20 ans.</a:t>
            </a:r>
          </a:p>
        </p:txBody>
      </p:sp>
    </p:spTree>
    <p:extLst>
      <p:ext uri="{BB962C8B-B14F-4D97-AF65-F5344CB8AC3E}">
        <p14:creationId xmlns:p14="http://schemas.microsoft.com/office/powerpoint/2010/main" val="42152657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323528" y="6093296"/>
            <a:ext cx="8496944" cy="628179"/>
          </a:xfrm>
        </p:spPr>
        <p:txBody>
          <a:bodyPr/>
          <a:lstStyle/>
          <a:p>
            <a:endParaRPr lang="fr-FR" dirty="0"/>
          </a:p>
        </p:txBody>
      </p:sp>
      <p:pic>
        <p:nvPicPr>
          <p:cNvPr id="8" name="Image 7" descr="C:\Users\em01\Desktop\MEE-logo-960x500.jpg"/>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5" name="Rectangle 4"/>
          <p:cNvSpPr/>
          <p:nvPr/>
        </p:nvSpPr>
        <p:spPr>
          <a:xfrm>
            <a:off x="1062472" y="1525074"/>
            <a:ext cx="7128710" cy="671915"/>
          </a:xfrm>
          <a:prstGeom prst="rect">
            <a:avLst/>
          </a:prstGeom>
        </p:spPr>
        <p:txBody>
          <a:bodyPr wrap="square">
            <a:spAutoFit/>
          </a:bodyPr>
          <a:lstStyle/>
          <a:p>
            <a:pPr marL="342900" algn="just">
              <a:lnSpc>
                <a:spcPct val="107000"/>
              </a:lnSpc>
            </a:pPr>
            <a:r>
              <a:rPr lang="fr-FR" dirty="0">
                <a:solidFill>
                  <a:schemeClr val="tx2"/>
                </a:solidFill>
                <a:latin typeface="+mj-lt"/>
                <a:ea typeface="+mj-ea"/>
                <a:cs typeface="+mj-cs"/>
              </a:rPr>
              <a:t>En 2021 nous avons fait mener une étude par un cabinet spécialisé en propriété intellectuelle</a:t>
            </a:r>
          </a:p>
        </p:txBody>
      </p:sp>
      <p:sp>
        <p:nvSpPr>
          <p:cNvPr id="3" name="Titre 1"/>
          <p:cNvSpPr txBox="1">
            <a:spLocks/>
          </p:cNvSpPr>
          <p:nvPr/>
        </p:nvSpPr>
        <p:spPr>
          <a:xfrm>
            <a:off x="1114424" y="785630"/>
            <a:ext cx="7850063" cy="627146"/>
          </a:xfrm>
          <a:prstGeom prst="rect">
            <a:avLst/>
          </a:prstGeom>
          <a:effectLst>
            <a:outerShdw blurRad="50800" dist="38100" dir="2700000" algn="tl" rotWithShape="0">
              <a:prstClr val="black">
                <a:alpha val="40000"/>
              </a:prstClr>
            </a:outerShdw>
          </a:effectLst>
        </p:spPr>
        <p:txBody>
          <a:bodyPr vert="horz" lIns="68580" tIns="34290" rIns="68580" bIns="34290" rtlCol="0" anchor="ctr">
            <a:normAutofit fontScale="4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5200" dirty="0">
                <a:solidFill>
                  <a:schemeClr val="tx2"/>
                </a:solidFill>
              </a:rPr>
              <a:t>D’AUTRES BLOCS SONT TOMBÉS DANS LE DOMAINE PUBLIC</a:t>
            </a:r>
            <a:r>
              <a:rPr lang="fr-FR" sz="2400" dirty="0">
                <a:latin typeface="+mn-lt"/>
              </a:rPr>
              <a:t>	</a:t>
            </a:r>
          </a:p>
        </p:txBody>
      </p:sp>
      <p:pic>
        <p:nvPicPr>
          <p:cNvPr id="6" name="Image 5"/>
          <p:cNvPicPr>
            <a:picLocks noChangeAspect="1"/>
          </p:cNvPicPr>
          <p:nvPr/>
        </p:nvPicPr>
        <p:blipFill>
          <a:blip r:embed="rId8"/>
          <a:stretch>
            <a:fillRect/>
          </a:stretch>
        </p:blipFill>
        <p:spPr>
          <a:xfrm>
            <a:off x="662381" y="2232226"/>
            <a:ext cx="3466756" cy="3789062"/>
          </a:xfrm>
          <a:prstGeom prst="rect">
            <a:avLst/>
          </a:prstGeom>
        </p:spPr>
      </p:pic>
      <p:pic>
        <p:nvPicPr>
          <p:cNvPr id="7" name="Image 6"/>
          <p:cNvPicPr>
            <a:picLocks noChangeAspect="1"/>
          </p:cNvPicPr>
          <p:nvPr/>
        </p:nvPicPr>
        <p:blipFill>
          <a:blip r:embed="rId9"/>
          <a:stretch>
            <a:fillRect/>
          </a:stretch>
        </p:blipFill>
        <p:spPr>
          <a:xfrm>
            <a:off x="4298058" y="2232226"/>
            <a:ext cx="4147207" cy="3789062"/>
          </a:xfrm>
          <a:prstGeom prst="rect">
            <a:avLst/>
          </a:prstGeom>
        </p:spPr>
      </p:pic>
    </p:spTree>
    <p:extLst>
      <p:ext uri="{BB962C8B-B14F-4D97-AF65-F5344CB8AC3E}">
        <p14:creationId xmlns:p14="http://schemas.microsoft.com/office/powerpoint/2010/main" val="1912715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323528" y="6093296"/>
            <a:ext cx="8496944" cy="628179"/>
          </a:xfrm>
        </p:spPr>
        <p:txBody>
          <a:bodyPr/>
          <a:lstStyle/>
          <a:p>
            <a:endParaRPr lang="fr-FR" dirty="0"/>
          </a:p>
        </p:txBody>
      </p:sp>
      <p:pic>
        <p:nvPicPr>
          <p:cNvPr id="8" name="Image 7" descr="C:\Users\em01\Desktop\MEE-logo-960x500.jpg"/>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3" name="Rectangle 2">
            <a:extLst>
              <a:ext uri="{FF2B5EF4-FFF2-40B4-BE49-F238E27FC236}">
                <a16:creationId xmlns="" xmlns:a16="http://schemas.microsoft.com/office/drawing/2014/main" id="{C67D93DA-E72E-FF50-CB1E-3060C0E079FF}"/>
              </a:ext>
            </a:extLst>
          </p:cNvPr>
          <p:cNvSpPr/>
          <p:nvPr/>
        </p:nvSpPr>
        <p:spPr>
          <a:xfrm>
            <a:off x="467543" y="692821"/>
            <a:ext cx="8372225" cy="1122871"/>
          </a:xfrm>
          <a:prstGeom prst="rect">
            <a:avLst/>
          </a:prstGeom>
          <a:effectLst>
            <a:outerShdw blurRad="50800" dist="38100" dir="2700000" algn="tl" rotWithShape="0">
              <a:prstClr val="black">
                <a:alpha val="40000"/>
              </a:prstClr>
            </a:outerShdw>
          </a:effectLst>
        </p:spPr>
        <p:txBody>
          <a:bodyPr wrap="square">
            <a:spAutoFit/>
          </a:bodyPr>
          <a:lstStyle/>
          <a:p>
            <a:pPr>
              <a:lnSpc>
                <a:spcPct val="107000"/>
              </a:lnSpc>
              <a:spcBef>
                <a:spcPct val="0"/>
              </a:spcBef>
              <a:spcAft>
                <a:spcPts val="800"/>
              </a:spcAft>
            </a:pPr>
            <a:r>
              <a:rPr lang="fr-FR" sz="3200" dirty="0">
                <a:solidFill>
                  <a:schemeClr val="tx2"/>
                </a:solidFill>
                <a:latin typeface="+mj-lt"/>
                <a:ea typeface="+mj-ea"/>
                <a:cs typeface="+mj-cs"/>
              </a:rPr>
              <a:t>Les blocs pour carapace monocouche tombés dans le domaine public</a:t>
            </a:r>
          </a:p>
        </p:txBody>
      </p:sp>
      <p:pic>
        <p:nvPicPr>
          <p:cNvPr id="5" name="Image 4">
            <a:extLst>
              <a:ext uri="{FF2B5EF4-FFF2-40B4-BE49-F238E27FC236}">
                <a16:creationId xmlns="" xmlns:a16="http://schemas.microsoft.com/office/drawing/2014/main" id="{A320EEA1-7FC6-2ECD-FB12-508BB55F9877}"/>
              </a:ext>
            </a:extLst>
          </p:cNvPr>
          <p:cNvPicPr>
            <a:picLocks noChangeAspect="1"/>
          </p:cNvPicPr>
          <p:nvPr/>
        </p:nvPicPr>
        <p:blipFill>
          <a:blip r:embed="rId8"/>
          <a:stretch>
            <a:fillRect/>
          </a:stretch>
        </p:blipFill>
        <p:spPr>
          <a:xfrm>
            <a:off x="364719" y="2730121"/>
            <a:ext cx="1722656" cy="1419604"/>
          </a:xfrm>
          <a:prstGeom prst="rect">
            <a:avLst/>
          </a:prstGeom>
        </p:spPr>
      </p:pic>
      <p:pic>
        <p:nvPicPr>
          <p:cNvPr id="6" name="Image 5">
            <a:extLst>
              <a:ext uri="{FF2B5EF4-FFF2-40B4-BE49-F238E27FC236}">
                <a16:creationId xmlns="" xmlns:a16="http://schemas.microsoft.com/office/drawing/2014/main" id="{53D314DC-AAD6-3B29-E0DC-980FDB5ACD6F}"/>
              </a:ext>
            </a:extLst>
          </p:cNvPr>
          <p:cNvPicPr>
            <a:picLocks noChangeAspect="1"/>
          </p:cNvPicPr>
          <p:nvPr/>
        </p:nvPicPr>
        <p:blipFill>
          <a:blip r:embed="rId9"/>
          <a:stretch>
            <a:fillRect/>
          </a:stretch>
        </p:blipFill>
        <p:spPr>
          <a:xfrm>
            <a:off x="2318081" y="2730121"/>
            <a:ext cx="1412624" cy="1407034"/>
          </a:xfrm>
          <a:prstGeom prst="rect">
            <a:avLst/>
          </a:prstGeom>
        </p:spPr>
      </p:pic>
      <p:sp>
        <p:nvSpPr>
          <p:cNvPr id="13" name="ZoneTexte 12">
            <a:extLst>
              <a:ext uri="{FF2B5EF4-FFF2-40B4-BE49-F238E27FC236}">
                <a16:creationId xmlns="" xmlns:a16="http://schemas.microsoft.com/office/drawing/2014/main" id="{7538257D-AF2A-5D28-BCC5-C2D092E68119}"/>
              </a:ext>
            </a:extLst>
          </p:cNvPr>
          <p:cNvSpPr txBox="1"/>
          <p:nvPr/>
        </p:nvSpPr>
        <p:spPr>
          <a:xfrm>
            <a:off x="407218" y="2161239"/>
            <a:ext cx="8372226" cy="338554"/>
          </a:xfrm>
          <a:prstGeom prst="rect">
            <a:avLst/>
          </a:prstGeom>
          <a:noFill/>
        </p:spPr>
        <p:txBody>
          <a:bodyPr wrap="square" rtlCol="0">
            <a:spAutoFit/>
          </a:bodyPr>
          <a:lstStyle/>
          <a:p>
            <a:r>
              <a:rPr lang="fr-FR" sz="1200" dirty="0"/>
              <a:t> </a:t>
            </a:r>
            <a:r>
              <a:rPr lang="fr-FR" sz="1600" dirty="0">
                <a:solidFill>
                  <a:schemeClr val="tx2"/>
                </a:solidFill>
                <a:latin typeface="+mj-lt"/>
                <a:ea typeface="+mj-ea"/>
                <a:cs typeface="+mj-cs"/>
              </a:rPr>
              <a:t>ACCROPODE™         ACCROPODE™II             ECOPODE™                 CORELOC™                      X-bloc®</a:t>
            </a:r>
            <a:endParaRPr lang="fr-FR" sz="2000" dirty="0">
              <a:solidFill>
                <a:schemeClr val="tx2"/>
              </a:solidFill>
              <a:latin typeface="+mj-lt"/>
              <a:ea typeface="+mj-ea"/>
              <a:cs typeface="+mj-cs"/>
            </a:endParaRPr>
          </a:p>
        </p:txBody>
      </p:sp>
      <p:sp>
        <p:nvSpPr>
          <p:cNvPr id="14" name="ZoneTexte 13">
            <a:extLst>
              <a:ext uri="{FF2B5EF4-FFF2-40B4-BE49-F238E27FC236}">
                <a16:creationId xmlns="" xmlns:a16="http://schemas.microsoft.com/office/drawing/2014/main" id="{BA0F84CC-B392-C14D-8547-BF75B3B361D6}"/>
              </a:ext>
            </a:extLst>
          </p:cNvPr>
          <p:cNvSpPr txBox="1"/>
          <p:nvPr/>
        </p:nvSpPr>
        <p:spPr>
          <a:xfrm>
            <a:off x="285759" y="4660999"/>
            <a:ext cx="1538389" cy="738664"/>
          </a:xfrm>
          <a:prstGeom prst="rect">
            <a:avLst/>
          </a:prstGeom>
          <a:noFill/>
        </p:spPr>
        <p:txBody>
          <a:bodyPr wrap="square" rtlCol="0">
            <a:spAutoFit/>
          </a:bodyPr>
          <a:lstStyle/>
          <a:p>
            <a:r>
              <a:rPr lang="fr-FR" sz="1400" dirty="0">
                <a:solidFill>
                  <a:schemeClr val="tx2"/>
                </a:solidFill>
                <a:latin typeface="+mj-lt"/>
                <a:ea typeface="+mj-ea"/>
                <a:cs typeface="+mj-cs"/>
              </a:rPr>
              <a:t>Tombé dans le domaine public le 14 février</a:t>
            </a:r>
            <a:r>
              <a:rPr lang="fr-FR" sz="1400" b="1" dirty="0">
                <a:solidFill>
                  <a:srgbClr val="0066FF"/>
                </a:solidFill>
              </a:rPr>
              <a:t> </a:t>
            </a:r>
            <a:r>
              <a:rPr lang="fr-FR" sz="1400" dirty="0">
                <a:solidFill>
                  <a:schemeClr val="tx2"/>
                </a:solidFill>
                <a:latin typeface="+mj-lt"/>
                <a:ea typeface="+mj-ea"/>
                <a:cs typeface="+mj-cs"/>
              </a:rPr>
              <a:t>1999</a:t>
            </a:r>
          </a:p>
        </p:txBody>
      </p:sp>
      <p:sp>
        <p:nvSpPr>
          <p:cNvPr id="15" name="ZoneTexte 14">
            <a:extLst>
              <a:ext uri="{FF2B5EF4-FFF2-40B4-BE49-F238E27FC236}">
                <a16:creationId xmlns="" xmlns:a16="http://schemas.microsoft.com/office/drawing/2014/main" id="{7281B37D-9A51-A790-2F75-7F1A24CFB6DD}"/>
              </a:ext>
            </a:extLst>
          </p:cNvPr>
          <p:cNvSpPr txBox="1"/>
          <p:nvPr/>
        </p:nvSpPr>
        <p:spPr>
          <a:xfrm>
            <a:off x="2114796" y="4714110"/>
            <a:ext cx="1387363" cy="738664"/>
          </a:xfrm>
          <a:prstGeom prst="rect">
            <a:avLst/>
          </a:prstGeom>
          <a:noFill/>
        </p:spPr>
        <p:txBody>
          <a:bodyPr wrap="square" rtlCol="0">
            <a:spAutoFit/>
          </a:bodyPr>
          <a:lstStyle/>
          <a:p>
            <a:r>
              <a:rPr lang="fr-FR" sz="1400" dirty="0">
                <a:solidFill>
                  <a:schemeClr val="tx2"/>
                </a:solidFill>
                <a:latin typeface="+mj-lt"/>
                <a:ea typeface="+mj-ea"/>
                <a:cs typeface="+mj-cs"/>
              </a:rPr>
              <a:t>Tombé dans le domaine public le 22 mars 2019</a:t>
            </a:r>
          </a:p>
        </p:txBody>
      </p:sp>
      <p:sp>
        <p:nvSpPr>
          <p:cNvPr id="16" name="ZoneTexte 15">
            <a:extLst>
              <a:ext uri="{FF2B5EF4-FFF2-40B4-BE49-F238E27FC236}">
                <a16:creationId xmlns="" xmlns:a16="http://schemas.microsoft.com/office/drawing/2014/main" id="{9624E017-D933-6C50-C8B8-FF87E071C501}"/>
              </a:ext>
            </a:extLst>
          </p:cNvPr>
          <p:cNvSpPr txBox="1"/>
          <p:nvPr/>
        </p:nvSpPr>
        <p:spPr>
          <a:xfrm>
            <a:off x="3768142" y="4714109"/>
            <a:ext cx="1321529" cy="954107"/>
          </a:xfrm>
          <a:prstGeom prst="rect">
            <a:avLst/>
          </a:prstGeom>
          <a:noFill/>
        </p:spPr>
        <p:txBody>
          <a:bodyPr wrap="square" rtlCol="0">
            <a:spAutoFit/>
          </a:bodyPr>
          <a:lstStyle/>
          <a:p>
            <a:r>
              <a:rPr lang="fr-FR" sz="1400" dirty="0">
                <a:solidFill>
                  <a:schemeClr val="tx2"/>
                </a:solidFill>
                <a:latin typeface="+mj-lt"/>
                <a:ea typeface="+mj-ea"/>
                <a:cs typeface="+mj-cs"/>
              </a:rPr>
              <a:t>Tombé dans le domaine public le 22 mars 2019</a:t>
            </a:r>
          </a:p>
        </p:txBody>
      </p:sp>
      <p:sp>
        <p:nvSpPr>
          <p:cNvPr id="18" name="ZoneTexte 17">
            <a:extLst>
              <a:ext uri="{FF2B5EF4-FFF2-40B4-BE49-F238E27FC236}">
                <a16:creationId xmlns="" xmlns:a16="http://schemas.microsoft.com/office/drawing/2014/main" id="{F7C61D9F-59F1-A90E-A4B6-155F2BD5B5CC}"/>
              </a:ext>
            </a:extLst>
          </p:cNvPr>
          <p:cNvSpPr txBox="1"/>
          <p:nvPr/>
        </p:nvSpPr>
        <p:spPr>
          <a:xfrm>
            <a:off x="7344310" y="4654283"/>
            <a:ext cx="1246851" cy="954107"/>
          </a:xfrm>
          <a:prstGeom prst="rect">
            <a:avLst/>
          </a:prstGeom>
          <a:noFill/>
        </p:spPr>
        <p:txBody>
          <a:bodyPr wrap="square" rtlCol="0">
            <a:spAutoFit/>
          </a:bodyPr>
          <a:lstStyle/>
          <a:p>
            <a:r>
              <a:rPr lang="fr-FR" sz="1400" dirty="0">
                <a:solidFill>
                  <a:schemeClr val="tx2"/>
                </a:solidFill>
                <a:latin typeface="+mj-lt"/>
                <a:ea typeface="+mj-ea"/>
                <a:cs typeface="+mj-cs"/>
              </a:rPr>
              <a:t>Tombé dans le domaine public le 24 juillet 2023</a:t>
            </a:r>
          </a:p>
        </p:txBody>
      </p:sp>
      <p:pic>
        <p:nvPicPr>
          <p:cNvPr id="24" name="Image 23">
            <a:extLst>
              <a:ext uri="{FF2B5EF4-FFF2-40B4-BE49-F238E27FC236}">
                <a16:creationId xmlns="" xmlns:a16="http://schemas.microsoft.com/office/drawing/2014/main" id="{D516CD28-1D92-77AA-2A5F-E304A5FA114F}"/>
              </a:ext>
            </a:extLst>
          </p:cNvPr>
          <p:cNvPicPr>
            <a:picLocks noChangeAspect="1"/>
          </p:cNvPicPr>
          <p:nvPr/>
        </p:nvPicPr>
        <p:blipFill>
          <a:blip r:embed="rId10"/>
          <a:stretch>
            <a:fillRect/>
          </a:stretch>
        </p:blipFill>
        <p:spPr>
          <a:xfrm>
            <a:off x="3912230" y="2742691"/>
            <a:ext cx="1413400" cy="1407034"/>
          </a:xfrm>
          <a:prstGeom prst="rect">
            <a:avLst/>
          </a:prstGeom>
        </p:spPr>
      </p:pic>
      <p:pic>
        <p:nvPicPr>
          <p:cNvPr id="26" name="Image 25">
            <a:extLst>
              <a:ext uri="{FF2B5EF4-FFF2-40B4-BE49-F238E27FC236}">
                <a16:creationId xmlns="" xmlns:a16="http://schemas.microsoft.com/office/drawing/2014/main" id="{B9D21167-CD19-7803-10D6-E9F3711EE834}"/>
              </a:ext>
            </a:extLst>
          </p:cNvPr>
          <p:cNvPicPr>
            <a:picLocks noChangeAspect="1"/>
          </p:cNvPicPr>
          <p:nvPr/>
        </p:nvPicPr>
        <p:blipFill>
          <a:blip r:embed="rId11"/>
          <a:stretch>
            <a:fillRect/>
          </a:stretch>
        </p:blipFill>
        <p:spPr>
          <a:xfrm>
            <a:off x="7344310" y="2753099"/>
            <a:ext cx="1354479" cy="1407034"/>
          </a:xfrm>
          <a:prstGeom prst="rect">
            <a:avLst/>
          </a:prstGeom>
        </p:spPr>
      </p:pic>
      <p:sp>
        <p:nvSpPr>
          <p:cNvPr id="29" name="ZoneTexte 28">
            <a:extLst>
              <a:ext uri="{FF2B5EF4-FFF2-40B4-BE49-F238E27FC236}">
                <a16:creationId xmlns="" xmlns:a16="http://schemas.microsoft.com/office/drawing/2014/main" id="{5B7DC21E-188F-08FD-2F00-874C66433091}"/>
              </a:ext>
            </a:extLst>
          </p:cNvPr>
          <p:cNvSpPr txBox="1"/>
          <p:nvPr/>
        </p:nvSpPr>
        <p:spPr>
          <a:xfrm>
            <a:off x="5627039" y="4734235"/>
            <a:ext cx="1246851" cy="954107"/>
          </a:xfrm>
          <a:prstGeom prst="rect">
            <a:avLst/>
          </a:prstGeom>
          <a:noFill/>
        </p:spPr>
        <p:txBody>
          <a:bodyPr wrap="square" rtlCol="0">
            <a:spAutoFit/>
          </a:bodyPr>
          <a:lstStyle/>
          <a:p>
            <a:r>
              <a:rPr lang="fr-FR" sz="1400" dirty="0">
                <a:solidFill>
                  <a:schemeClr val="tx2"/>
                </a:solidFill>
                <a:latin typeface="+mj-lt"/>
                <a:ea typeface="+mj-ea"/>
                <a:cs typeface="+mj-cs"/>
              </a:rPr>
              <a:t>Tombé dans le domaine public le 24 janvier 2015</a:t>
            </a:r>
          </a:p>
        </p:txBody>
      </p:sp>
      <p:pic>
        <p:nvPicPr>
          <p:cNvPr id="30" name="Image 29">
            <a:extLst>
              <a:ext uri="{FF2B5EF4-FFF2-40B4-BE49-F238E27FC236}">
                <a16:creationId xmlns="" xmlns:a16="http://schemas.microsoft.com/office/drawing/2014/main" id="{C180C52D-5886-9DD9-F0FC-457BA8E34E43}"/>
              </a:ext>
            </a:extLst>
          </p:cNvPr>
          <p:cNvPicPr>
            <a:picLocks noChangeAspect="1"/>
          </p:cNvPicPr>
          <p:nvPr/>
        </p:nvPicPr>
        <p:blipFill>
          <a:blip r:embed="rId12"/>
          <a:stretch>
            <a:fillRect/>
          </a:stretch>
        </p:blipFill>
        <p:spPr>
          <a:xfrm>
            <a:off x="5530279" y="2742691"/>
            <a:ext cx="1440370" cy="1407034"/>
          </a:xfrm>
          <a:prstGeom prst="rect">
            <a:avLst/>
          </a:prstGeom>
        </p:spPr>
      </p:pic>
    </p:spTree>
    <p:extLst>
      <p:ext uri="{BB962C8B-B14F-4D97-AF65-F5344CB8AC3E}">
        <p14:creationId xmlns:p14="http://schemas.microsoft.com/office/powerpoint/2010/main" val="39116049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720" y="852656"/>
            <a:ext cx="9122501" cy="936103"/>
          </a:xfrm>
        </p:spPr>
        <p:txBody>
          <a:bodyPr>
            <a:noAutofit/>
          </a:bodyPr>
          <a:lstStyle/>
          <a:p>
            <a:r>
              <a:rPr lang="fr-FR" sz="4000" dirty="0"/>
              <a:t/>
            </a:r>
            <a:br>
              <a:rPr lang="fr-FR" sz="4000" dirty="0"/>
            </a:br>
            <a:r>
              <a:rPr lang="fr-FR" sz="3200" dirty="0"/>
              <a:t>La protection par la marque</a:t>
            </a:r>
            <a:r>
              <a:rPr lang="fr-FR" sz="4000" dirty="0"/>
              <a:t/>
            </a:r>
            <a:br>
              <a:rPr lang="fr-FR" sz="4000" dirty="0"/>
            </a:br>
            <a:endParaRPr lang="fr-FR" sz="4000" dirty="0"/>
          </a:p>
        </p:txBody>
      </p:sp>
      <p:sp>
        <p:nvSpPr>
          <p:cNvPr id="4" name="Espace réservé du pied de page 3"/>
          <p:cNvSpPr>
            <a:spLocks noGrp="1"/>
          </p:cNvSpPr>
          <p:nvPr>
            <p:ph type="ftr" sz="quarter" idx="11"/>
          </p:nvPr>
        </p:nvSpPr>
        <p:spPr>
          <a:xfrm>
            <a:off x="323528" y="6093296"/>
            <a:ext cx="8496944" cy="628179"/>
          </a:xfrm>
        </p:spPr>
        <p:txBody>
          <a:bodyPr/>
          <a:lstStyle/>
          <a:p>
            <a:endParaRPr lang="fr-FR" dirty="0"/>
          </a:p>
        </p:txBody>
      </p:sp>
      <p:pic>
        <p:nvPicPr>
          <p:cNvPr id="8" name="Image 7" descr="C:\Users\em01\Desktop\MEE-logo-960x500.jpg"/>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3" name="Rectangle 2">
            <a:extLst>
              <a:ext uri="{FF2B5EF4-FFF2-40B4-BE49-F238E27FC236}">
                <a16:creationId xmlns="" xmlns:a16="http://schemas.microsoft.com/office/drawing/2014/main" id="{23CE48B0-F1E1-6E89-4CF0-A13F1F9A0E06}"/>
              </a:ext>
            </a:extLst>
          </p:cNvPr>
          <p:cNvSpPr/>
          <p:nvPr/>
        </p:nvSpPr>
        <p:spPr>
          <a:xfrm>
            <a:off x="212371" y="1484784"/>
            <a:ext cx="8496944" cy="4589911"/>
          </a:xfrm>
          <a:prstGeom prst="rect">
            <a:avLst/>
          </a:prstGeom>
        </p:spPr>
        <p:txBody>
          <a:bodyPr wrap="square">
            <a:spAutoFit/>
          </a:bodyPr>
          <a:lstStyle/>
          <a:p>
            <a:pPr algn="ctr">
              <a:lnSpc>
                <a:spcPct val="107000"/>
              </a:lnSpc>
              <a:spcAft>
                <a:spcPts val="800"/>
              </a:spcAft>
            </a:pPr>
            <a:r>
              <a:rPr lang="fr-FR" sz="1600" dirty="0">
                <a:solidFill>
                  <a:schemeClr val="tx2"/>
                </a:solidFill>
                <a:latin typeface="+mj-lt"/>
                <a:ea typeface="+mj-ea"/>
                <a:cs typeface="+mj-cs"/>
              </a:rPr>
              <a:t>Le brevet n’est pas la seule protection. Il existe une protection par la marque. Cette protection n’a pas de limite dans le temps.</a:t>
            </a:r>
          </a:p>
          <a:p>
            <a:pPr algn="ctr">
              <a:lnSpc>
                <a:spcPct val="107000"/>
              </a:lnSpc>
              <a:spcAft>
                <a:spcPts val="800"/>
              </a:spcAft>
            </a:pPr>
            <a:r>
              <a:rPr lang="fr-FR" sz="1600" dirty="0">
                <a:solidFill>
                  <a:schemeClr val="tx2"/>
                </a:solidFill>
                <a:latin typeface="+mj-lt"/>
                <a:ea typeface="+mj-ea"/>
                <a:cs typeface="+mj-cs"/>
              </a:rPr>
              <a:t>La marque protège le droit d’usage d’un nom, d’un mot ou d’une série de mots. La marque ne protège ni une technique, ni une forme, ni une chose brevetée, dont le brevet serait devenu caduc après 20 ans. </a:t>
            </a:r>
          </a:p>
          <a:p>
            <a:pPr algn="ctr">
              <a:lnSpc>
                <a:spcPct val="107000"/>
              </a:lnSpc>
              <a:spcAft>
                <a:spcPts val="800"/>
              </a:spcAft>
            </a:pPr>
            <a:r>
              <a:rPr lang="fr-FR" sz="1600" dirty="0">
                <a:solidFill>
                  <a:schemeClr val="tx2"/>
                </a:solidFill>
                <a:latin typeface="+mj-lt"/>
                <a:ea typeface="+mj-ea"/>
                <a:cs typeface="+mj-cs"/>
              </a:rPr>
              <a:t>Les marques déposées pour les blocs de carapace de digues sont les suivantes:</a:t>
            </a:r>
          </a:p>
          <a:p>
            <a:pPr algn="just">
              <a:lnSpc>
                <a:spcPct val="107000"/>
              </a:lnSpc>
              <a:spcAft>
                <a:spcPts val="800"/>
              </a:spcAft>
            </a:pPr>
            <a:endParaRPr lang="fr-FR" sz="1600" dirty="0">
              <a:solidFill>
                <a:schemeClr val="tx2"/>
              </a:solidFill>
              <a:latin typeface="+mj-lt"/>
              <a:ea typeface="+mj-ea"/>
              <a:cs typeface="+mj-cs"/>
            </a:endParaRPr>
          </a:p>
          <a:p>
            <a:pPr algn="just">
              <a:lnSpc>
                <a:spcPct val="107000"/>
              </a:lnSpc>
              <a:spcAft>
                <a:spcPts val="800"/>
              </a:spcAft>
            </a:pPr>
            <a:r>
              <a:rPr lang="fr-FR" sz="1600" dirty="0">
                <a:solidFill>
                  <a:schemeClr val="tx2"/>
                </a:solidFill>
                <a:latin typeface="+mj-lt"/>
                <a:ea typeface="+mj-ea"/>
                <a:cs typeface="+mj-cs"/>
              </a:rPr>
              <a:t>ACCROPODE™ marque déposée par ARTELIA commercialisée par CLI.</a:t>
            </a:r>
          </a:p>
          <a:p>
            <a:pPr algn="just">
              <a:lnSpc>
                <a:spcPct val="107000"/>
              </a:lnSpc>
              <a:spcAft>
                <a:spcPts val="800"/>
              </a:spcAft>
            </a:pPr>
            <a:r>
              <a:rPr lang="fr-FR" sz="1600" dirty="0">
                <a:solidFill>
                  <a:schemeClr val="tx2"/>
                </a:solidFill>
                <a:latin typeface="+mj-lt"/>
                <a:ea typeface="+mj-ea"/>
                <a:cs typeface="+mj-cs"/>
              </a:rPr>
              <a:t>CORELOC™ marque déposée par le corps des ingénieurs de l’US </a:t>
            </a:r>
            <a:r>
              <a:rPr lang="fr-FR" sz="1600" dirty="0" err="1">
                <a:solidFill>
                  <a:schemeClr val="tx2"/>
                </a:solidFill>
                <a:latin typeface="+mj-lt"/>
                <a:ea typeface="+mj-ea"/>
                <a:cs typeface="+mj-cs"/>
              </a:rPr>
              <a:t>Navy</a:t>
            </a:r>
            <a:r>
              <a:rPr lang="fr-FR" sz="1600" dirty="0">
                <a:solidFill>
                  <a:schemeClr val="tx2"/>
                </a:solidFill>
                <a:latin typeface="+mj-lt"/>
                <a:ea typeface="+mj-ea"/>
                <a:cs typeface="+mj-cs"/>
              </a:rPr>
              <a:t>. ARTELIA et CLI ne sont plus les représentants officiels de la marque.</a:t>
            </a:r>
          </a:p>
          <a:p>
            <a:pPr algn="just">
              <a:lnSpc>
                <a:spcPct val="107000"/>
              </a:lnSpc>
              <a:spcAft>
                <a:spcPts val="800"/>
              </a:spcAft>
            </a:pPr>
            <a:r>
              <a:rPr lang="fr-FR" sz="1600" dirty="0">
                <a:solidFill>
                  <a:schemeClr val="tx2"/>
                </a:solidFill>
                <a:latin typeface="+mj-lt"/>
                <a:ea typeface="+mj-ea"/>
                <a:cs typeface="+mj-cs"/>
              </a:rPr>
              <a:t>ECOPODE™ marque déposée par ARTELIA commercialisée par CLI.</a:t>
            </a:r>
          </a:p>
          <a:p>
            <a:pPr algn="just">
              <a:lnSpc>
                <a:spcPct val="107000"/>
              </a:lnSpc>
              <a:spcAft>
                <a:spcPts val="800"/>
              </a:spcAft>
            </a:pPr>
            <a:r>
              <a:rPr lang="fr-FR" sz="1600" dirty="0">
                <a:solidFill>
                  <a:schemeClr val="tx2"/>
                </a:solidFill>
                <a:latin typeface="+mj-lt"/>
                <a:ea typeface="+mj-ea"/>
                <a:cs typeface="+mj-cs"/>
              </a:rPr>
              <a:t>X-bloc® marque déposée par Delta Marine Consultants qui la commercialise.</a:t>
            </a:r>
          </a:p>
          <a:p>
            <a:pPr algn="just">
              <a:lnSpc>
                <a:spcPct val="107000"/>
              </a:lnSpc>
              <a:spcAft>
                <a:spcPts val="800"/>
              </a:spcAft>
            </a:pPr>
            <a:r>
              <a:rPr lang="fr-FR" sz="1600" dirty="0" err="1">
                <a:solidFill>
                  <a:schemeClr val="tx2"/>
                </a:solidFill>
                <a:latin typeface="+mj-lt"/>
                <a:ea typeface="+mj-ea"/>
                <a:cs typeface="+mj-cs"/>
              </a:rPr>
              <a:t>Breakwater</a:t>
            </a:r>
            <a:r>
              <a:rPr lang="fr-FR" sz="1600" dirty="0">
                <a:solidFill>
                  <a:schemeClr val="tx2"/>
                </a:solidFill>
                <a:latin typeface="+mj-lt"/>
                <a:ea typeface="+mj-ea"/>
                <a:cs typeface="+mj-cs"/>
              </a:rPr>
              <a:t> Solution™ marque déposée par CLAS, mise à la disposition des entreprises pour l’usage gratuit des blocs libres de droits par expiration du brevet.</a:t>
            </a:r>
          </a:p>
        </p:txBody>
      </p:sp>
    </p:spTree>
    <p:extLst>
      <p:ext uri="{BB962C8B-B14F-4D97-AF65-F5344CB8AC3E}">
        <p14:creationId xmlns:p14="http://schemas.microsoft.com/office/powerpoint/2010/main" val="3089604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323528" y="6093296"/>
            <a:ext cx="8496944" cy="628179"/>
          </a:xfrm>
        </p:spPr>
        <p:txBody>
          <a:bodyPr/>
          <a:lstStyle/>
          <a:p>
            <a:endParaRPr lang="fr-FR" dirty="0"/>
          </a:p>
        </p:txBody>
      </p:sp>
      <p:pic>
        <p:nvPicPr>
          <p:cNvPr id="8" name="Image 7" descr="C:\Users\em01\Desktop\MEE-logo-960x500.jpg"/>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3" name="Rectangle 2">
            <a:extLst>
              <a:ext uri="{FF2B5EF4-FFF2-40B4-BE49-F238E27FC236}">
                <a16:creationId xmlns="" xmlns:a16="http://schemas.microsoft.com/office/drawing/2014/main" id="{DAD66F3A-1627-A64E-24B4-6B178A5CDB45}"/>
              </a:ext>
            </a:extLst>
          </p:cNvPr>
          <p:cNvSpPr/>
          <p:nvPr/>
        </p:nvSpPr>
        <p:spPr>
          <a:xfrm>
            <a:off x="1763688" y="581198"/>
            <a:ext cx="7128792" cy="595932"/>
          </a:xfrm>
          <a:prstGeom prst="rect">
            <a:avLst/>
          </a:prstGeom>
          <a:effectLst>
            <a:outerShdw blurRad="50800" dist="38100" dir="2700000" algn="tl" rotWithShape="0">
              <a:prstClr val="black">
                <a:alpha val="40000"/>
              </a:prstClr>
            </a:outerShdw>
          </a:effectLst>
        </p:spPr>
        <p:txBody>
          <a:bodyPr wrap="square">
            <a:spAutoFit/>
          </a:bodyPr>
          <a:lstStyle/>
          <a:p>
            <a:pPr>
              <a:lnSpc>
                <a:spcPct val="107000"/>
              </a:lnSpc>
              <a:spcAft>
                <a:spcPts val="800"/>
              </a:spcAft>
            </a:pPr>
            <a:r>
              <a:rPr lang="fr-FR" sz="3200" dirty="0">
                <a:solidFill>
                  <a:schemeClr val="tx2"/>
                </a:solidFill>
                <a:latin typeface="+mj-lt"/>
                <a:ea typeface="+mj-ea"/>
                <a:cs typeface="+mj-cs"/>
              </a:rPr>
              <a:t>Une communication ambiguë</a:t>
            </a:r>
          </a:p>
        </p:txBody>
      </p:sp>
      <p:sp>
        <p:nvSpPr>
          <p:cNvPr id="5" name="Rectangle 4">
            <a:extLst>
              <a:ext uri="{FF2B5EF4-FFF2-40B4-BE49-F238E27FC236}">
                <a16:creationId xmlns="" xmlns:a16="http://schemas.microsoft.com/office/drawing/2014/main" id="{40A4BC41-9F13-5372-7DF9-B2D87722FE1F}"/>
              </a:ext>
            </a:extLst>
          </p:cNvPr>
          <p:cNvSpPr/>
          <p:nvPr/>
        </p:nvSpPr>
        <p:spPr>
          <a:xfrm>
            <a:off x="271452" y="1537170"/>
            <a:ext cx="8807991" cy="1200329"/>
          </a:xfrm>
          <a:prstGeom prst="rect">
            <a:avLst/>
          </a:prstGeom>
        </p:spPr>
        <p:txBody>
          <a:bodyPr wrap="square">
            <a:spAutoFit/>
          </a:bodyPr>
          <a:lstStyle/>
          <a:p>
            <a:pPr algn="ctr"/>
            <a:r>
              <a:rPr lang="fr-FR" dirty="0">
                <a:solidFill>
                  <a:schemeClr val="tx2"/>
                </a:solidFill>
                <a:latin typeface="+mj-lt"/>
                <a:ea typeface="+mj-ea"/>
                <a:cs typeface="+mj-cs"/>
              </a:rPr>
              <a:t>DMC ne communique pas sur le brevet, la marque et les protections qui existent…ou pas.</a:t>
            </a:r>
          </a:p>
          <a:p>
            <a:pPr algn="ctr"/>
            <a:endParaRPr lang="fr-FR" dirty="0">
              <a:solidFill>
                <a:schemeClr val="tx2"/>
              </a:solidFill>
              <a:latin typeface="+mj-lt"/>
              <a:ea typeface="+mj-ea"/>
              <a:cs typeface="+mj-cs"/>
            </a:endParaRPr>
          </a:p>
          <a:p>
            <a:pPr algn="ctr"/>
            <a:r>
              <a:rPr lang="fr-FR" dirty="0">
                <a:solidFill>
                  <a:schemeClr val="tx2"/>
                </a:solidFill>
                <a:latin typeface="+mj-lt"/>
                <a:ea typeface="+mj-ea"/>
                <a:cs typeface="+mj-cs"/>
              </a:rPr>
              <a:t>CLI le fait d’une manière très ambiguë, dont l’objectif est de tenter de prolonger une protection de la technologie qui n’existe plus.</a:t>
            </a:r>
          </a:p>
        </p:txBody>
      </p:sp>
      <p:pic>
        <p:nvPicPr>
          <p:cNvPr id="6" name="Image 5">
            <a:extLst>
              <a:ext uri="{FF2B5EF4-FFF2-40B4-BE49-F238E27FC236}">
                <a16:creationId xmlns="" xmlns:a16="http://schemas.microsoft.com/office/drawing/2014/main" id="{FA268ED0-10DD-2ED9-0F2A-61AAE77C613A}"/>
              </a:ext>
            </a:extLst>
          </p:cNvPr>
          <p:cNvPicPr>
            <a:picLocks noChangeAspect="1"/>
          </p:cNvPicPr>
          <p:nvPr/>
        </p:nvPicPr>
        <p:blipFill>
          <a:blip r:embed="rId8"/>
          <a:stretch>
            <a:fillRect/>
          </a:stretch>
        </p:blipFill>
        <p:spPr>
          <a:xfrm>
            <a:off x="2699792" y="3070200"/>
            <a:ext cx="3951312" cy="2777836"/>
          </a:xfrm>
          <a:prstGeom prst="rect">
            <a:avLst/>
          </a:prstGeom>
        </p:spPr>
      </p:pic>
    </p:spTree>
    <p:extLst>
      <p:ext uri="{BB962C8B-B14F-4D97-AF65-F5344CB8AC3E}">
        <p14:creationId xmlns:p14="http://schemas.microsoft.com/office/powerpoint/2010/main" val="3647669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5F414CE-AED5-EA92-9970-D7E6FD84A608}"/>
            </a:ext>
          </a:extLst>
        </p:cNvPr>
        <p:cNvGrpSpPr/>
        <p:nvPr/>
      </p:nvGrpSpPr>
      <p:grpSpPr>
        <a:xfrm>
          <a:off x="0" y="0"/>
          <a:ext cx="0" cy="0"/>
          <a:chOff x="0" y="0"/>
          <a:chExt cx="0" cy="0"/>
        </a:xfrm>
      </p:grpSpPr>
      <p:sp>
        <p:nvSpPr>
          <p:cNvPr id="4" name="Espace réservé du pied de page 3">
            <a:extLst>
              <a:ext uri="{FF2B5EF4-FFF2-40B4-BE49-F238E27FC236}">
                <a16:creationId xmlns="" xmlns:a16="http://schemas.microsoft.com/office/drawing/2014/main" id="{ADFD50B7-A403-5E49-A89C-EEB030578700}"/>
              </a:ext>
            </a:extLst>
          </p:cNvPr>
          <p:cNvSpPr>
            <a:spLocks noGrp="1"/>
          </p:cNvSpPr>
          <p:nvPr>
            <p:ph type="ftr" sz="quarter" idx="11"/>
          </p:nvPr>
        </p:nvSpPr>
        <p:spPr>
          <a:xfrm>
            <a:off x="323528" y="6093296"/>
            <a:ext cx="8496944" cy="628179"/>
          </a:xfrm>
        </p:spPr>
        <p:txBody>
          <a:bodyPr/>
          <a:lstStyle/>
          <a:p>
            <a:endParaRPr lang="fr-FR" dirty="0"/>
          </a:p>
        </p:txBody>
      </p:sp>
      <p:pic>
        <p:nvPicPr>
          <p:cNvPr id="8" name="Image 7" descr="C:\Users\em01\Desktop\MEE-logo-960x500.jpg">
            <a:extLst>
              <a:ext uri="{FF2B5EF4-FFF2-40B4-BE49-F238E27FC236}">
                <a16:creationId xmlns="" xmlns:a16="http://schemas.microsoft.com/office/drawing/2014/main" id="{C507BE8B-B9C6-E17B-2349-F152C5800D58}"/>
              </a:ext>
            </a:extLst>
          </p:cNvPr>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a:extLst>
              <a:ext uri="{FF2B5EF4-FFF2-40B4-BE49-F238E27FC236}">
                <a16:creationId xmlns="" xmlns:a16="http://schemas.microsoft.com/office/drawing/2014/main" id="{4CC60CB3-6F5E-84CB-6135-C573BA78261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a:extLst>
              <a:ext uri="{FF2B5EF4-FFF2-40B4-BE49-F238E27FC236}">
                <a16:creationId xmlns="" xmlns:a16="http://schemas.microsoft.com/office/drawing/2014/main" id="{090FE1B0-5CEB-3300-B8E5-FAD5FC6954AF}"/>
              </a:ext>
            </a:extLst>
          </p:cNvPr>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3" name="Rectangle 2">
            <a:extLst>
              <a:ext uri="{FF2B5EF4-FFF2-40B4-BE49-F238E27FC236}">
                <a16:creationId xmlns="" xmlns:a16="http://schemas.microsoft.com/office/drawing/2014/main" id="{9C5619E0-37BC-F9C2-46AF-B72807D3BB4B}"/>
              </a:ext>
            </a:extLst>
          </p:cNvPr>
          <p:cNvSpPr/>
          <p:nvPr/>
        </p:nvSpPr>
        <p:spPr>
          <a:xfrm>
            <a:off x="589852" y="591841"/>
            <a:ext cx="7964296" cy="532903"/>
          </a:xfrm>
          <a:prstGeom prst="rect">
            <a:avLst/>
          </a:prstGeom>
          <a:effectLst>
            <a:outerShdw blurRad="50800" dist="38100" dir="2700000" algn="tl" rotWithShape="0">
              <a:prstClr val="black">
                <a:alpha val="40000"/>
              </a:prstClr>
            </a:outerShdw>
          </a:effectLst>
        </p:spPr>
        <p:txBody>
          <a:bodyPr wrap="none">
            <a:spAutoFit/>
          </a:bodyPr>
          <a:lstStyle/>
          <a:p>
            <a:pPr>
              <a:lnSpc>
                <a:spcPct val="107000"/>
              </a:lnSpc>
              <a:spcAft>
                <a:spcPts val="800"/>
              </a:spcAft>
            </a:pPr>
            <a:r>
              <a:rPr lang="fr-FR" sz="2800" dirty="0">
                <a:solidFill>
                  <a:schemeClr val="tx2"/>
                </a:solidFill>
                <a:latin typeface="+mj-lt"/>
                <a:ea typeface="+mj-ea"/>
                <a:cs typeface="+mj-cs"/>
              </a:rPr>
              <a:t>Les conditions générales de CLI en regard de la réalité</a:t>
            </a:r>
          </a:p>
        </p:txBody>
      </p:sp>
      <p:pic>
        <p:nvPicPr>
          <p:cNvPr id="5" name="Image 4">
            <a:extLst>
              <a:ext uri="{FF2B5EF4-FFF2-40B4-BE49-F238E27FC236}">
                <a16:creationId xmlns="" xmlns:a16="http://schemas.microsoft.com/office/drawing/2014/main" id="{6F43D5AF-9EB3-6BD9-85BF-9EB5412E18C7}"/>
              </a:ext>
            </a:extLst>
          </p:cNvPr>
          <p:cNvPicPr>
            <a:picLocks noChangeAspect="1"/>
          </p:cNvPicPr>
          <p:nvPr/>
        </p:nvPicPr>
        <p:blipFill>
          <a:blip r:embed="rId8"/>
          <a:stretch>
            <a:fillRect/>
          </a:stretch>
        </p:blipFill>
        <p:spPr>
          <a:xfrm>
            <a:off x="726221" y="1239164"/>
            <a:ext cx="8352928" cy="860709"/>
          </a:xfrm>
          <a:prstGeom prst="rect">
            <a:avLst/>
          </a:prstGeom>
        </p:spPr>
      </p:pic>
      <p:pic>
        <p:nvPicPr>
          <p:cNvPr id="6" name="Image 5">
            <a:extLst>
              <a:ext uri="{FF2B5EF4-FFF2-40B4-BE49-F238E27FC236}">
                <a16:creationId xmlns="" xmlns:a16="http://schemas.microsoft.com/office/drawing/2014/main" id="{E716A052-90B8-0FFE-3C32-9E20EEC05C10}"/>
              </a:ext>
            </a:extLst>
          </p:cNvPr>
          <p:cNvPicPr>
            <a:picLocks noChangeAspect="1"/>
          </p:cNvPicPr>
          <p:nvPr/>
        </p:nvPicPr>
        <p:blipFill>
          <a:blip r:embed="rId9"/>
          <a:stretch>
            <a:fillRect/>
          </a:stretch>
        </p:blipFill>
        <p:spPr>
          <a:xfrm>
            <a:off x="5002026" y="2331834"/>
            <a:ext cx="3910351" cy="3617446"/>
          </a:xfrm>
          <a:prstGeom prst="rect">
            <a:avLst/>
          </a:prstGeom>
        </p:spPr>
      </p:pic>
      <p:sp>
        <p:nvSpPr>
          <p:cNvPr id="7" name="ZoneTexte 6">
            <a:extLst>
              <a:ext uri="{FF2B5EF4-FFF2-40B4-BE49-F238E27FC236}">
                <a16:creationId xmlns="" xmlns:a16="http://schemas.microsoft.com/office/drawing/2014/main" id="{4CF1B374-9E81-E932-D051-CC9C3F999FD0}"/>
              </a:ext>
            </a:extLst>
          </p:cNvPr>
          <p:cNvSpPr txBox="1"/>
          <p:nvPr/>
        </p:nvSpPr>
        <p:spPr>
          <a:xfrm>
            <a:off x="745694" y="2690917"/>
            <a:ext cx="4265459" cy="954107"/>
          </a:xfrm>
          <a:prstGeom prst="rect">
            <a:avLst/>
          </a:prstGeom>
          <a:noFill/>
        </p:spPr>
        <p:txBody>
          <a:bodyPr wrap="square" rtlCol="0">
            <a:spAutoFit/>
          </a:bodyPr>
          <a:lstStyle/>
          <a:p>
            <a:r>
              <a:rPr lang="fr-FR" sz="1400" dirty="0">
                <a:solidFill>
                  <a:schemeClr val="tx2"/>
                </a:solidFill>
                <a:latin typeface="+mj-lt"/>
                <a:ea typeface="+mj-ea"/>
                <a:cs typeface="+mj-cs"/>
              </a:rPr>
              <a:t>Cette affirmation est fausse, depuis le 26 mai 2020 ARTELIA ont perdu le droit de représentation exclusive de la marque CORELOC™ et a modifié ses statuts en conséquence.</a:t>
            </a:r>
          </a:p>
        </p:txBody>
      </p:sp>
      <p:sp>
        <p:nvSpPr>
          <p:cNvPr id="11" name="ZoneTexte 10">
            <a:extLst>
              <a:ext uri="{FF2B5EF4-FFF2-40B4-BE49-F238E27FC236}">
                <a16:creationId xmlns="" xmlns:a16="http://schemas.microsoft.com/office/drawing/2014/main" id="{0ACB1D59-74CF-2C92-5BD6-9A7A64E83E5B}"/>
              </a:ext>
            </a:extLst>
          </p:cNvPr>
          <p:cNvSpPr txBox="1"/>
          <p:nvPr/>
        </p:nvSpPr>
        <p:spPr>
          <a:xfrm>
            <a:off x="790789" y="3822139"/>
            <a:ext cx="4265459" cy="830997"/>
          </a:xfrm>
          <a:prstGeom prst="rect">
            <a:avLst/>
          </a:prstGeom>
          <a:noFill/>
        </p:spPr>
        <p:txBody>
          <a:bodyPr wrap="square" rtlCol="0">
            <a:spAutoFit/>
          </a:bodyPr>
          <a:lstStyle/>
          <a:p>
            <a:r>
              <a:rPr lang="fr-FR" sz="1600" dirty="0">
                <a:solidFill>
                  <a:schemeClr val="tx2"/>
                </a:solidFill>
                <a:latin typeface="+mj-lt"/>
                <a:ea typeface="+mj-ea"/>
                <a:cs typeface="+mj-cs"/>
              </a:rPr>
              <a:t>CLI et ARTELIA ne représentent plus officiellement et exclusivement que les marques ACCROPODE™, ECOPODE™ et ACCROBERM™</a:t>
            </a:r>
          </a:p>
        </p:txBody>
      </p:sp>
      <p:sp>
        <p:nvSpPr>
          <p:cNvPr id="12" name="ZoneTexte 11">
            <a:extLst>
              <a:ext uri="{FF2B5EF4-FFF2-40B4-BE49-F238E27FC236}">
                <a16:creationId xmlns="" xmlns:a16="http://schemas.microsoft.com/office/drawing/2014/main" id="{C64B72FD-2C7F-B409-D979-3F1EEB8C6849}"/>
              </a:ext>
            </a:extLst>
          </p:cNvPr>
          <p:cNvSpPr txBox="1"/>
          <p:nvPr/>
        </p:nvSpPr>
        <p:spPr>
          <a:xfrm>
            <a:off x="768242" y="4797253"/>
            <a:ext cx="4265459" cy="830997"/>
          </a:xfrm>
          <a:prstGeom prst="rect">
            <a:avLst/>
          </a:prstGeom>
          <a:noFill/>
        </p:spPr>
        <p:txBody>
          <a:bodyPr wrap="square" rtlCol="0">
            <a:spAutoFit/>
          </a:bodyPr>
          <a:lstStyle/>
          <a:p>
            <a:r>
              <a:rPr lang="fr-FR" sz="1600" dirty="0">
                <a:solidFill>
                  <a:schemeClr val="tx2"/>
                </a:solidFill>
                <a:latin typeface="+mj-lt"/>
                <a:ea typeface="+mj-ea"/>
                <a:cs typeface="+mj-cs"/>
              </a:rPr>
              <a:t>CLI et ARTELIA ne représentent plus officiellement et exclusivement que les marques ACCROPODE™, ECOPODE™ et ACCROBERM™</a:t>
            </a:r>
          </a:p>
        </p:txBody>
      </p:sp>
    </p:spTree>
    <p:extLst>
      <p:ext uri="{BB962C8B-B14F-4D97-AF65-F5344CB8AC3E}">
        <p14:creationId xmlns:p14="http://schemas.microsoft.com/office/powerpoint/2010/main" val="1460349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8680DF5-4A9E-3EF6-4D21-766353AE64DF}"/>
            </a:ext>
          </a:extLst>
        </p:cNvPr>
        <p:cNvGrpSpPr/>
        <p:nvPr/>
      </p:nvGrpSpPr>
      <p:grpSpPr>
        <a:xfrm>
          <a:off x="0" y="0"/>
          <a:ext cx="0" cy="0"/>
          <a:chOff x="0" y="0"/>
          <a:chExt cx="0" cy="0"/>
        </a:xfrm>
      </p:grpSpPr>
      <p:sp>
        <p:nvSpPr>
          <p:cNvPr id="4" name="Espace réservé du pied de page 3">
            <a:extLst>
              <a:ext uri="{FF2B5EF4-FFF2-40B4-BE49-F238E27FC236}">
                <a16:creationId xmlns="" xmlns:a16="http://schemas.microsoft.com/office/drawing/2014/main" id="{9F0E2FD2-0431-C55C-6E5D-B7D8610F28F5}"/>
              </a:ext>
            </a:extLst>
          </p:cNvPr>
          <p:cNvSpPr>
            <a:spLocks noGrp="1"/>
          </p:cNvSpPr>
          <p:nvPr>
            <p:ph type="ftr" sz="quarter" idx="11"/>
          </p:nvPr>
        </p:nvSpPr>
        <p:spPr>
          <a:xfrm>
            <a:off x="323528" y="6093296"/>
            <a:ext cx="8496944" cy="628179"/>
          </a:xfrm>
        </p:spPr>
        <p:txBody>
          <a:bodyPr/>
          <a:lstStyle/>
          <a:p>
            <a:endParaRPr lang="fr-FR" dirty="0"/>
          </a:p>
        </p:txBody>
      </p:sp>
      <p:pic>
        <p:nvPicPr>
          <p:cNvPr id="8" name="Image 7" descr="C:\Users\em01\Desktop\MEE-logo-960x500.jpg">
            <a:extLst>
              <a:ext uri="{FF2B5EF4-FFF2-40B4-BE49-F238E27FC236}">
                <a16:creationId xmlns="" xmlns:a16="http://schemas.microsoft.com/office/drawing/2014/main" id="{A887A673-0801-12E6-1366-F8C98ABAAFA3}"/>
              </a:ext>
            </a:extLst>
          </p:cNvPr>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a:extLst>
              <a:ext uri="{FF2B5EF4-FFF2-40B4-BE49-F238E27FC236}">
                <a16:creationId xmlns="" xmlns:a16="http://schemas.microsoft.com/office/drawing/2014/main" id="{4FF41787-9AFA-5440-AD7B-1D657EB7FC9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a:extLst>
              <a:ext uri="{FF2B5EF4-FFF2-40B4-BE49-F238E27FC236}">
                <a16:creationId xmlns="" xmlns:a16="http://schemas.microsoft.com/office/drawing/2014/main" id="{4F25A438-E85A-28F8-FEF8-5B563EEAC153}"/>
              </a:ext>
            </a:extLst>
          </p:cNvPr>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3" name="Rectangle 2">
            <a:extLst>
              <a:ext uri="{FF2B5EF4-FFF2-40B4-BE49-F238E27FC236}">
                <a16:creationId xmlns="" xmlns:a16="http://schemas.microsoft.com/office/drawing/2014/main" id="{A74972DE-CA33-199A-A510-B5207E71B8B1}"/>
              </a:ext>
            </a:extLst>
          </p:cNvPr>
          <p:cNvSpPr/>
          <p:nvPr/>
        </p:nvSpPr>
        <p:spPr>
          <a:xfrm>
            <a:off x="869576" y="445011"/>
            <a:ext cx="7950896" cy="967765"/>
          </a:xfrm>
          <a:prstGeom prst="rect">
            <a:avLst/>
          </a:prstGeom>
        </p:spPr>
        <p:txBody>
          <a:bodyPr wrap="square">
            <a:spAutoFit/>
          </a:bodyPr>
          <a:lstStyle/>
          <a:p>
            <a:pPr algn="ctr">
              <a:lnSpc>
                <a:spcPct val="107000"/>
              </a:lnSpc>
              <a:spcAft>
                <a:spcPts val="800"/>
              </a:spcAft>
            </a:pPr>
            <a:r>
              <a:rPr lang="fr-FR" sz="2400" dirty="0">
                <a:solidFill>
                  <a:schemeClr val="tx2"/>
                </a:solidFill>
                <a:latin typeface="+mj-lt"/>
                <a:ea typeface="+mj-ea"/>
                <a:cs typeface="+mj-cs"/>
              </a:rPr>
              <a:t>Des blocs  indiqués comme protégés dans le monde entier,</a:t>
            </a:r>
          </a:p>
          <a:p>
            <a:pPr algn="ctr">
              <a:lnSpc>
                <a:spcPct val="107000"/>
              </a:lnSpc>
              <a:spcAft>
                <a:spcPts val="800"/>
              </a:spcAft>
            </a:pPr>
            <a:r>
              <a:rPr lang="fr-FR" sz="2400" dirty="0">
                <a:solidFill>
                  <a:schemeClr val="tx2"/>
                </a:solidFill>
                <a:latin typeface="+mj-lt"/>
                <a:ea typeface="+mj-ea"/>
                <a:cs typeface="+mj-cs"/>
              </a:rPr>
              <a:t>qui ne sont protégés nulle part</a:t>
            </a:r>
          </a:p>
        </p:txBody>
      </p:sp>
      <p:pic>
        <p:nvPicPr>
          <p:cNvPr id="5" name="Image 4">
            <a:extLst>
              <a:ext uri="{FF2B5EF4-FFF2-40B4-BE49-F238E27FC236}">
                <a16:creationId xmlns="" xmlns:a16="http://schemas.microsoft.com/office/drawing/2014/main" id="{8435CB57-FF9E-37EE-A8B4-EEE580A302E9}"/>
              </a:ext>
            </a:extLst>
          </p:cNvPr>
          <p:cNvPicPr>
            <a:picLocks noChangeAspect="1"/>
          </p:cNvPicPr>
          <p:nvPr/>
        </p:nvPicPr>
        <p:blipFill>
          <a:blip r:embed="rId8"/>
          <a:stretch>
            <a:fillRect/>
          </a:stretch>
        </p:blipFill>
        <p:spPr>
          <a:xfrm>
            <a:off x="755576" y="1422143"/>
            <a:ext cx="7776864" cy="847939"/>
          </a:xfrm>
          <a:prstGeom prst="rect">
            <a:avLst/>
          </a:prstGeom>
        </p:spPr>
      </p:pic>
      <p:pic>
        <p:nvPicPr>
          <p:cNvPr id="6" name="Image 5">
            <a:extLst>
              <a:ext uri="{FF2B5EF4-FFF2-40B4-BE49-F238E27FC236}">
                <a16:creationId xmlns="" xmlns:a16="http://schemas.microsoft.com/office/drawing/2014/main" id="{F2213470-3BDD-8BE1-16BC-D4B564F9435D}"/>
              </a:ext>
            </a:extLst>
          </p:cNvPr>
          <p:cNvPicPr>
            <a:picLocks noChangeAspect="1"/>
          </p:cNvPicPr>
          <p:nvPr/>
        </p:nvPicPr>
        <p:blipFill>
          <a:blip r:embed="rId9"/>
          <a:stretch>
            <a:fillRect/>
          </a:stretch>
        </p:blipFill>
        <p:spPr>
          <a:xfrm>
            <a:off x="3688872" y="2594034"/>
            <a:ext cx="5078624" cy="2777194"/>
          </a:xfrm>
          <a:prstGeom prst="rect">
            <a:avLst/>
          </a:prstGeom>
        </p:spPr>
      </p:pic>
      <p:sp>
        <p:nvSpPr>
          <p:cNvPr id="7" name="Rectangle 6">
            <a:extLst>
              <a:ext uri="{FF2B5EF4-FFF2-40B4-BE49-F238E27FC236}">
                <a16:creationId xmlns="" xmlns:a16="http://schemas.microsoft.com/office/drawing/2014/main" id="{775E6DEC-50AC-A3ED-9D69-5AF1EB750D99}"/>
              </a:ext>
            </a:extLst>
          </p:cNvPr>
          <p:cNvSpPr/>
          <p:nvPr/>
        </p:nvSpPr>
        <p:spPr>
          <a:xfrm>
            <a:off x="755576" y="2283271"/>
            <a:ext cx="7566238" cy="344069"/>
          </a:xfrm>
          <a:prstGeom prst="rect">
            <a:avLst/>
          </a:prstGeom>
        </p:spPr>
        <p:txBody>
          <a:bodyPr wrap="none">
            <a:spAutoFit/>
          </a:bodyPr>
          <a:lstStyle/>
          <a:p>
            <a:pPr algn="ctr">
              <a:lnSpc>
                <a:spcPct val="107000"/>
              </a:lnSpc>
              <a:spcAft>
                <a:spcPts val="800"/>
              </a:spcAft>
            </a:pPr>
            <a:r>
              <a:rPr lang="fr-FR" sz="1600" dirty="0">
                <a:solidFill>
                  <a:schemeClr val="tx2"/>
                </a:solidFill>
                <a:latin typeface="+mj-lt"/>
                <a:ea typeface="+mj-ea"/>
                <a:cs typeface="+mj-cs"/>
              </a:rPr>
              <a:t>Dans le contrat de concession ACCROPODE™II le mot technique remplace le mot marque</a:t>
            </a:r>
          </a:p>
        </p:txBody>
      </p:sp>
      <p:sp>
        <p:nvSpPr>
          <p:cNvPr id="11" name="Rectangle 10">
            <a:extLst>
              <a:ext uri="{FF2B5EF4-FFF2-40B4-BE49-F238E27FC236}">
                <a16:creationId xmlns="" xmlns:a16="http://schemas.microsoft.com/office/drawing/2014/main" id="{9A220757-4471-C08F-E607-D56D1C67994A}"/>
              </a:ext>
            </a:extLst>
          </p:cNvPr>
          <p:cNvSpPr/>
          <p:nvPr/>
        </p:nvSpPr>
        <p:spPr>
          <a:xfrm>
            <a:off x="213260" y="5375534"/>
            <a:ext cx="6014924" cy="645754"/>
          </a:xfrm>
          <a:prstGeom prst="rect">
            <a:avLst/>
          </a:prstGeom>
        </p:spPr>
        <p:txBody>
          <a:bodyPr wrap="square">
            <a:spAutoFit/>
          </a:bodyPr>
          <a:lstStyle/>
          <a:p>
            <a:pPr>
              <a:lnSpc>
                <a:spcPct val="107000"/>
              </a:lnSpc>
              <a:spcAft>
                <a:spcPts val="800"/>
              </a:spcAft>
            </a:pPr>
            <a:r>
              <a:rPr lang="fr-FR" sz="1400" dirty="0">
                <a:solidFill>
                  <a:schemeClr val="tx2"/>
                </a:solidFill>
                <a:latin typeface="+mj-lt"/>
                <a:ea typeface="+mj-ea"/>
                <a:cs typeface="+mj-cs"/>
              </a:rPr>
              <a:t>La marque ACCROPODE™II est bien la propriété d’</a:t>
            </a:r>
            <a:r>
              <a:rPr lang="fr-FR" sz="1400" dirty="0" err="1">
                <a:solidFill>
                  <a:schemeClr val="tx2"/>
                </a:solidFill>
                <a:latin typeface="+mj-lt"/>
                <a:ea typeface="+mj-ea"/>
                <a:cs typeface="+mj-cs"/>
              </a:rPr>
              <a:t>Artelia</a:t>
            </a:r>
            <a:r>
              <a:rPr lang="fr-FR" sz="1400" dirty="0">
                <a:solidFill>
                  <a:schemeClr val="tx2"/>
                </a:solidFill>
                <a:latin typeface="+mj-lt"/>
                <a:ea typeface="+mj-ea"/>
                <a:cs typeface="+mj-cs"/>
              </a:rPr>
              <a:t>, alors que la technique </a:t>
            </a:r>
          </a:p>
          <a:p>
            <a:pPr>
              <a:lnSpc>
                <a:spcPct val="107000"/>
              </a:lnSpc>
              <a:spcAft>
                <a:spcPts val="800"/>
              </a:spcAft>
            </a:pPr>
            <a:r>
              <a:rPr lang="fr-FR" sz="1400" dirty="0">
                <a:solidFill>
                  <a:schemeClr val="tx2"/>
                </a:solidFill>
                <a:latin typeface="+mj-lt"/>
                <a:ea typeface="+mj-ea"/>
                <a:cs typeface="+mj-cs"/>
              </a:rPr>
              <a:t>ACCROPODE™II est un bien public dont tout un chacun peut disposer librement</a:t>
            </a:r>
          </a:p>
        </p:txBody>
      </p:sp>
    </p:spTree>
    <p:extLst>
      <p:ext uri="{BB962C8B-B14F-4D97-AF65-F5344CB8AC3E}">
        <p14:creationId xmlns:p14="http://schemas.microsoft.com/office/powerpoint/2010/main" val="3698713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7BDEA26-A1B7-A9FB-3259-E428E7AE7F68}"/>
            </a:ext>
          </a:extLst>
        </p:cNvPr>
        <p:cNvGrpSpPr/>
        <p:nvPr/>
      </p:nvGrpSpPr>
      <p:grpSpPr>
        <a:xfrm>
          <a:off x="0" y="0"/>
          <a:ext cx="0" cy="0"/>
          <a:chOff x="0" y="0"/>
          <a:chExt cx="0" cy="0"/>
        </a:xfrm>
      </p:grpSpPr>
      <p:sp>
        <p:nvSpPr>
          <p:cNvPr id="4" name="Espace réservé du pied de page 3">
            <a:extLst>
              <a:ext uri="{FF2B5EF4-FFF2-40B4-BE49-F238E27FC236}">
                <a16:creationId xmlns="" xmlns:a16="http://schemas.microsoft.com/office/drawing/2014/main" id="{34C2AFAA-9F81-F1BB-0E6F-C85F6F1F3EE0}"/>
              </a:ext>
            </a:extLst>
          </p:cNvPr>
          <p:cNvSpPr>
            <a:spLocks noGrp="1"/>
          </p:cNvSpPr>
          <p:nvPr>
            <p:ph type="ftr" sz="quarter" idx="11"/>
          </p:nvPr>
        </p:nvSpPr>
        <p:spPr>
          <a:xfrm>
            <a:off x="323528" y="6093296"/>
            <a:ext cx="8496944" cy="628179"/>
          </a:xfrm>
        </p:spPr>
        <p:txBody>
          <a:bodyPr/>
          <a:lstStyle/>
          <a:p>
            <a:endParaRPr lang="fr-FR" dirty="0"/>
          </a:p>
        </p:txBody>
      </p:sp>
      <p:pic>
        <p:nvPicPr>
          <p:cNvPr id="8" name="Image 7" descr="C:\Users\em01\Desktop\MEE-logo-960x500.jpg">
            <a:extLst>
              <a:ext uri="{FF2B5EF4-FFF2-40B4-BE49-F238E27FC236}">
                <a16:creationId xmlns="" xmlns:a16="http://schemas.microsoft.com/office/drawing/2014/main" id="{3557BCA8-201D-611B-EFC8-3C210AD03610}"/>
              </a:ext>
            </a:extLst>
          </p:cNvPr>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a:extLst>
              <a:ext uri="{FF2B5EF4-FFF2-40B4-BE49-F238E27FC236}">
                <a16:creationId xmlns="" xmlns:a16="http://schemas.microsoft.com/office/drawing/2014/main" id="{91E9267E-2C51-D21F-6840-1B32F0DD738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a:extLst>
              <a:ext uri="{FF2B5EF4-FFF2-40B4-BE49-F238E27FC236}">
                <a16:creationId xmlns="" xmlns:a16="http://schemas.microsoft.com/office/drawing/2014/main" id="{686DEAEF-9AD1-5779-A8B6-1B012048B6C2}"/>
              </a:ext>
            </a:extLst>
          </p:cNvPr>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3" name="Rectangle 2">
            <a:extLst>
              <a:ext uri="{FF2B5EF4-FFF2-40B4-BE49-F238E27FC236}">
                <a16:creationId xmlns="" xmlns:a16="http://schemas.microsoft.com/office/drawing/2014/main" id="{B0CB7D88-C236-5820-9D0D-62B0AB4A87FF}"/>
              </a:ext>
            </a:extLst>
          </p:cNvPr>
          <p:cNvSpPr/>
          <p:nvPr/>
        </p:nvSpPr>
        <p:spPr>
          <a:xfrm>
            <a:off x="451183" y="1911708"/>
            <a:ext cx="8568952" cy="369332"/>
          </a:xfrm>
          <a:prstGeom prst="rect">
            <a:avLst/>
          </a:prstGeom>
        </p:spPr>
        <p:txBody>
          <a:bodyPr wrap="square">
            <a:spAutoFit/>
          </a:bodyPr>
          <a:lstStyle/>
          <a:p>
            <a:r>
              <a:rPr lang="fr-FR" dirty="0">
                <a:solidFill>
                  <a:schemeClr val="tx2"/>
                </a:solidFill>
                <a:latin typeface="+mj-lt"/>
                <a:ea typeface="+mj-ea"/>
                <a:cs typeface="+mj-cs"/>
              </a:rPr>
              <a:t>La directive 2014/24/UE impose l’ouverture à des solutions techniques équivalentes </a:t>
            </a:r>
          </a:p>
        </p:txBody>
      </p:sp>
      <p:pic>
        <p:nvPicPr>
          <p:cNvPr id="5" name="Image 4">
            <a:extLst>
              <a:ext uri="{FF2B5EF4-FFF2-40B4-BE49-F238E27FC236}">
                <a16:creationId xmlns="" xmlns:a16="http://schemas.microsoft.com/office/drawing/2014/main" id="{0FCC2F95-6F78-D4F5-01E0-97166896FCC7}"/>
              </a:ext>
            </a:extLst>
          </p:cNvPr>
          <p:cNvPicPr>
            <a:picLocks noChangeAspect="1"/>
          </p:cNvPicPr>
          <p:nvPr/>
        </p:nvPicPr>
        <p:blipFill>
          <a:blip r:embed="rId8"/>
          <a:stretch>
            <a:fillRect/>
          </a:stretch>
        </p:blipFill>
        <p:spPr>
          <a:xfrm>
            <a:off x="443002" y="2454415"/>
            <a:ext cx="8585313" cy="1341111"/>
          </a:xfrm>
          <a:prstGeom prst="rect">
            <a:avLst/>
          </a:prstGeom>
        </p:spPr>
      </p:pic>
      <p:pic>
        <p:nvPicPr>
          <p:cNvPr id="6" name="Image 5">
            <a:extLst>
              <a:ext uri="{FF2B5EF4-FFF2-40B4-BE49-F238E27FC236}">
                <a16:creationId xmlns="" xmlns:a16="http://schemas.microsoft.com/office/drawing/2014/main" id="{0BE78A49-173E-D76C-F461-3E508A809BEA}"/>
              </a:ext>
            </a:extLst>
          </p:cNvPr>
          <p:cNvPicPr>
            <a:picLocks noChangeAspect="1"/>
          </p:cNvPicPr>
          <p:nvPr/>
        </p:nvPicPr>
        <p:blipFill>
          <a:blip r:embed="rId9"/>
          <a:stretch>
            <a:fillRect/>
          </a:stretch>
        </p:blipFill>
        <p:spPr>
          <a:xfrm>
            <a:off x="4139952" y="3987647"/>
            <a:ext cx="4867782" cy="1745609"/>
          </a:xfrm>
          <a:prstGeom prst="rect">
            <a:avLst/>
          </a:prstGeom>
        </p:spPr>
      </p:pic>
      <p:sp>
        <p:nvSpPr>
          <p:cNvPr id="7" name="ZoneTexte 6">
            <a:extLst>
              <a:ext uri="{FF2B5EF4-FFF2-40B4-BE49-F238E27FC236}">
                <a16:creationId xmlns="" xmlns:a16="http://schemas.microsoft.com/office/drawing/2014/main" id="{65DAF1F2-1938-015D-8E1A-0E2A190DCA3D}"/>
              </a:ext>
            </a:extLst>
          </p:cNvPr>
          <p:cNvSpPr txBox="1"/>
          <p:nvPr/>
        </p:nvSpPr>
        <p:spPr>
          <a:xfrm>
            <a:off x="496544" y="4595222"/>
            <a:ext cx="3579396" cy="338554"/>
          </a:xfrm>
          <a:prstGeom prst="rect">
            <a:avLst/>
          </a:prstGeom>
          <a:noFill/>
        </p:spPr>
        <p:txBody>
          <a:bodyPr wrap="square" rtlCol="0">
            <a:spAutoFit/>
          </a:bodyPr>
          <a:lstStyle/>
          <a:p>
            <a:r>
              <a:rPr lang="fr-FR" sz="1600" dirty="0">
                <a:solidFill>
                  <a:schemeClr val="tx2"/>
                </a:solidFill>
                <a:latin typeface="+mj-lt"/>
                <a:ea typeface="+mj-ea"/>
                <a:cs typeface="+mj-cs"/>
              </a:rPr>
              <a:t>CCTP rédigé par HAROPA PORT</a:t>
            </a:r>
          </a:p>
        </p:txBody>
      </p:sp>
      <p:sp>
        <p:nvSpPr>
          <p:cNvPr id="11" name="Flèche droite 9">
            <a:extLst>
              <a:ext uri="{FF2B5EF4-FFF2-40B4-BE49-F238E27FC236}">
                <a16:creationId xmlns="" xmlns:a16="http://schemas.microsoft.com/office/drawing/2014/main" id="{F357A58B-C61D-65DA-C97D-4B5B3B8BEE8F}"/>
              </a:ext>
            </a:extLst>
          </p:cNvPr>
          <p:cNvSpPr/>
          <p:nvPr/>
        </p:nvSpPr>
        <p:spPr>
          <a:xfrm>
            <a:off x="3249209" y="4436638"/>
            <a:ext cx="805759" cy="6557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 xmlns:a16="http://schemas.microsoft.com/office/drawing/2014/main" id="{A3E11C80-9BC6-F1F5-0F13-B7C5F452AF5C}"/>
              </a:ext>
            </a:extLst>
          </p:cNvPr>
          <p:cNvSpPr/>
          <p:nvPr/>
        </p:nvSpPr>
        <p:spPr>
          <a:xfrm>
            <a:off x="323528" y="543409"/>
            <a:ext cx="8208912" cy="1096519"/>
          </a:xfrm>
          <a:prstGeom prst="rect">
            <a:avLst/>
          </a:prstGeom>
          <a:effectLst>
            <a:outerShdw blurRad="50800" dist="38100" dir="2700000" algn="tl" rotWithShape="0">
              <a:prstClr val="black">
                <a:alpha val="40000"/>
              </a:prstClr>
            </a:outerShdw>
          </a:effectLst>
        </p:spPr>
        <p:txBody>
          <a:bodyPr wrap="square">
            <a:spAutoFit/>
          </a:bodyPr>
          <a:lstStyle/>
          <a:p>
            <a:pPr algn="ctr">
              <a:lnSpc>
                <a:spcPct val="107000"/>
              </a:lnSpc>
              <a:spcAft>
                <a:spcPts val="800"/>
              </a:spcAft>
            </a:pPr>
            <a:r>
              <a:rPr lang="fr-FR" sz="2800" dirty="0">
                <a:solidFill>
                  <a:schemeClr val="tx2"/>
                </a:solidFill>
                <a:latin typeface="+mj-lt"/>
                <a:ea typeface="+mj-ea"/>
                <a:cs typeface="+mj-cs"/>
              </a:rPr>
              <a:t>Les appels d’offres récents intègrent cette information</a:t>
            </a:r>
          </a:p>
          <a:p>
            <a:pPr algn="ctr">
              <a:lnSpc>
                <a:spcPct val="107000"/>
              </a:lnSpc>
              <a:spcAft>
                <a:spcPts val="800"/>
              </a:spcAft>
            </a:pPr>
            <a:r>
              <a:rPr lang="fr-FR" sz="2800" dirty="0">
                <a:solidFill>
                  <a:schemeClr val="tx2"/>
                </a:solidFill>
                <a:latin typeface="+mj-lt"/>
                <a:ea typeface="+mj-ea"/>
                <a:cs typeface="+mj-cs"/>
              </a:rPr>
              <a:t>et appliquent la loi Européenne et le droit national</a:t>
            </a:r>
          </a:p>
        </p:txBody>
      </p:sp>
    </p:spTree>
    <p:extLst>
      <p:ext uri="{BB962C8B-B14F-4D97-AF65-F5344CB8AC3E}">
        <p14:creationId xmlns:p14="http://schemas.microsoft.com/office/powerpoint/2010/main" val="2575130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D107B79-DA53-A6B9-3F0A-311208BF70F8}"/>
            </a:ext>
          </a:extLst>
        </p:cNvPr>
        <p:cNvGrpSpPr/>
        <p:nvPr/>
      </p:nvGrpSpPr>
      <p:grpSpPr>
        <a:xfrm>
          <a:off x="0" y="0"/>
          <a:ext cx="0" cy="0"/>
          <a:chOff x="0" y="0"/>
          <a:chExt cx="0" cy="0"/>
        </a:xfrm>
      </p:grpSpPr>
      <p:sp>
        <p:nvSpPr>
          <p:cNvPr id="4" name="Espace réservé du pied de page 3">
            <a:extLst>
              <a:ext uri="{FF2B5EF4-FFF2-40B4-BE49-F238E27FC236}">
                <a16:creationId xmlns="" xmlns:a16="http://schemas.microsoft.com/office/drawing/2014/main" id="{17EAC878-85C4-B44E-3AA5-7719243EA695}"/>
              </a:ext>
            </a:extLst>
          </p:cNvPr>
          <p:cNvSpPr>
            <a:spLocks noGrp="1"/>
          </p:cNvSpPr>
          <p:nvPr>
            <p:ph type="ftr" sz="quarter" idx="11"/>
          </p:nvPr>
        </p:nvSpPr>
        <p:spPr>
          <a:xfrm>
            <a:off x="323528" y="6093296"/>
            <a:ext cx="8496944" cy="628179"/>
          </a:xfrm>
        </p:spPr>
        <p:txBody>
          <a:bodyPr/>
          <a:lstStyle/>
          <a:p>
            <a:endParaRPr lang="fr-FR" dirty="0"/>
          </a:p>
        </p:txBody>
      </p:sp>
      <p:pic>
        <p:nvPicPr>
          <p:cNvPr id="8" name="Image 7" descr="C:\Users\em01\Desktop\MEE-logo-960x500.jpg">
            <a:extLst>
              <a:ext uri="{FF2B5EF4-FFF2-40B4-BE49-F238E27FC236}">
                <a16:creationId xmlns="" xmlns:a16="http://schemas.microsoft.com/office/drawing/2014/main" id="{FDE6B816-8F5D-4581-AE7B-68A68E2014B1}"/>
              </a:ext>
            </a:extLst>
          </p:cNvPr>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a:extLst>
              <a:ext uri="{FF2B5EF4-FFF2-40B4-BE49-F238E27FC236}">
                <a16:creationId xmlns="" xmlns:a16="http://schemas.microsoft.com/office/drawing/2014/main" id="{A5176005-E27B-2886-057F-58EBE2EC459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a:extLst>
              <a:ext uri="{FF2B5EF4-FFF2-40B4-BE49-F238E27FC236}">
                <a16:creationId xmlns="" xmlns:a16="http://schemas.microsoft.com/office/drawing/2014/main" id="{1B4C32DF-7324-AECD-0B74-E0E275B6053D}"/>
              </a:ext>
            </a:extLst>
          </p:cNvPr>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3" name="Rectangle 2">
            <a:extLst>
              <a:ext uri="{FF2B5EF4-FFF2-40B4-BE49-F238E27FC236}">
                <a16:creationId xmlns="" xmlns:a16="http://schemas.microsoft.com/office/drawing/2014/main" id="{F6E2DA96-3046-F1BB-AA23-A38EC0FF8A22}"/>
              </a:ext>
            </a:extLst>
          </p:cNvPr>
          <p:cNvSpPr/>
          <p:nvPr/>
        </p:nvSpPr>
        <p:spPr>
          <a:xfrm>
            <a:off x="0" y="717839"/>
            <a:ext cx="9324528" cy="1096519"/>
          </a:xfrm>
          <a:prstGeom prst="rect">
            <a:avLst/>
          </a:prstGeom>
          <a:effectLst>
            <a:outerShdw blurRad="50800" dist="38100" dir="2700000" algn="tl" rotWithShape="0">
              <a:prstClr val="black">
                <a:alpha val="40000"/>
              </a:prstClr>
            </a:outerShdw>
          </a:effectLst>
        </p:spPr>
        <p:txBody>
          <a:bodyPr wrap="square">
            <a:spAutoFit/>
          </a:bodyPr>
          <a:lstStyle/>
          <a:p>
            <a:pPr algn="ctr">
              <a:lnSpc>
                <a:spcPct val="107000"/>
              </a:lnSpc>
              <a:spcAft>
                <a:spcPts val="800"/>
              </a:spcAft>
            </a:pPr>
            <a:r>
              <a:rPr lang="fr-FR" sz="2800" dirty="0">
                <a:solidFill>
                  <a:schemeClr val="tx2"/>
                </a:solidFill>
                <a:latin typeface="+mj-lt"/>
                <a:ea typeface="+mj-ea"/>
                <a:cs typeface="+mj-cs"/>
              </a:rPr>
              <a:t>Quelques ouvrages construits avec des blocs Libres </a:t>
            </a:r>
          </a:p>
          <a:p>
            <a:pPr algn="ctr">
              <a:lnSpc>
                <a:spcPct val="107000"/>
              </a:lnSpc>
              <a:spcAft>
                <a:spcPts val="800"/>
              </a:spcAft>
            </a:pPr>
            <a:r>
              <a:rPr lang="fr-FR" sz="2800" dirty="0">
                <a:solidFill>
                  <a:schemeClr val="tx2"/>
                </a:solidFill>
                <a:latin typeface="+mj-lt"/>
                <a:ea typeface="+mj-ea"/>
                <a:cs typeface="+mj-cs"/>
              </a:rPr>
              <a:t>de droit, sous la marque BREAKWATER SOLUTION™</a:t>
            </a:r>
          </a:p>
        </p:txBody>
      </p:sp>
      <p:pic>
        <p:nvPicPr>
          <p:cNvPr id="5" name="Image 4">
            <a:extLst>
              <a:ext uri="{FF2B5EF4-FFF2-40B4-BE49-F238E27FC236}">
                <a16:creationId xmlns="" xmlns:a16="http://schemas.microsoft.com/office/drawing/2014/main" id="{F3760A54-13AC-9266-00D8-43B72F8E5E7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2186" y="3783104"/>
            <a:ext cx="2918140" cy="1800899"/>
          </a:xfrm>
          <a:prstGeom prst="rect">
            <a:avLst/>
          </a:prstGeom>
        </p:spPr>
      </p:pic>
      <p:pic>
        <p:nvPicPr>
          <p:cNvPr id="6" name="Image 5">
            <a:extLst>
              <a:ext uri="{FF2B5EF4-FFF2-40B4-BE49-F238E27FC236}">
                <a16:creationId xmlns="" xmlns:a16="http://schemas.microsoft.com/office/drawing/2014/main" id="{6CDE6DF4-E917-D5E8-5761-A0B74C46DA5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01310" y="3782861"/>
            <a:ext cx="2805998" cy="1800899"/>
          </a:xfrm>
          <a:prstGeom prst="rect">
            <a:avLst/>
          </a:prstGeom>
        </p:spPr>
      </p:pic>
      <p:pic>
        <p:nvPicPr>
          <p:cNvPr id="7" name="Image 6">
            <a:extLst>
              <a:ext uri="{FF2B5EF4-FFF2-40B4-BE49-F238E27FC236}">
                <a16:creationId xmlns="" xmlns:a16="http://schemas.microsoft.com/office/drawing/2014/main" id="{A3EC4D21-20E8-637C-5314-E0C06E47FF09}"/>
              </a:ext>
            </a:extLst>
          </p:cNvPr>
          <p:cNvPicPr>
            <a:picLocks noChangeAspect="1"/>
          </p:cNvPicPr>
          <p:nvPr/>
        </p:nvPicPr>
        <p:blipFill>
          <a:blip r:embed="rId10"/>
          <a:stretch>
            <a:fillRect/>
          </a:stretch>
        </p:blipFill>
        <p:spPr>
          <a:xfrm>
            <a:off x="6468292" y="3767372"/>
            <a:ext cx="2496196" cy="1816388"/>
          </a:xfrm>
          <a:prstGeom prst="rect">
            <a:avLst/>
          </a:prstGeom>
        </p:spPr>
      </p:pic>
      <p:sp>
        <p:nvSpPr>
          <p:cNvPr id="11" name="ZoneTexte 10">
            <a:extLst>
              <a:ext uri="{FF2B5EF4-FFF2-40B4-BE49-F238E27FC236}">
                <a16:creationId xmlns="" xmlns:a16="http://schemas.microsoft.com/office/drawing/2014/main" id="{59016037-1156-5332-5C77-901B78F160A7}"/>
              </a:ext>
            </a:extLst>
          </p:cNvPr>
          <p:cNvSpPr txBox="1"/>
          <p:nvPr/>
        </p:nvSpPr>
        <p:spPr>
          <a:xfrm>
            <a:off x="437485" y="2277850"/>
            <a:ext cx="2134097" cy="1077218"/>
          </a:xfrm>
          <a:prstGeom prst="rect">
            <a:avLst/>
          </a:prstGeom>
          <a:noFill/>
        </p:spPr>
        <p:txBody>
          <a:bodyPr wrap="square" rtlCol="0">
            <a:spAutoFit/>
          </a:bodyPr>
          <a:lstStyle/>
          <a:p>
            <a:pPr algn="ctr"/>
            <a:r>
              <a:rPr lang="fr-FR" sz="1600" dirty="0" err="1">
                <a:solidFill>
                  <a:schemeClr val="tx2"/>
                </a:solidFill>
                <a:latin typeface="+mj-lt"/>
                <a:ea typeface="+mj-ea"/>
                <a:cs typeface="+mj-cs"/>
              </a:rPr>
              <a:t>Argeles</a:t>
            </a:r>
            <a:r>
              <a:rPr lang="fr-FR" sz="1600" dirty="0">
                <a:solidFill>
                  <a:schemeClr val="tx2"/>
                </a:solidFill>
                <a:latin typeface="+mj-lt"/>
                <a:ea typeface="+mj-ea"/>
                <a:cs typeface="+mj-cs"/>
              </a:rPr>
              <a:t> sur Mer France</a:t>
            </a:r>
          </a:p>
          <a:p>
            <a:pPr algn="ctr"/>
            <a:endParaRPr lang="fr-FR" sz="1600" dirty="0">
              <a:solidFill>
                <a:schemeClr val="tx2"/>
              </a:solidFill>
              <a:latin typeface="+mj-lt"/>
              <a:ea typeface="+mj-ea"/>
              <a:cs typeface="+mj-cs"/>
            </a:endParaRPr>
          </a:p>
          <a:p>
            <a:pPr algn="ctr"/>
            <a:r>
              <a:rPr lang="fr-FR" sz="1600" dirty="0">
                <a:solidFill>
                  <a:schemeClr val="tx2"/>
                </a:solidFill>
                <a:latin typeface="+mj-lt"/>
                <a:ea typeface="+mj-ea"/>
                <a:cs typeface="+mj-cs"/>
              </a:rPr>
              <a:t>Bloc BS2 équivalent ACCROPODE™II</a:t>
            </a:r>
          </a:p>
        </p:txBody>
      </p:sp>
      <p:sp>
        <p:nvSpPr>
          <p:cNvPr id="12" name="ZoneTexte 11">
            <a:extLst>
              <a:ext uri="{FF2B5EF4-FFF2-40B4-BE49-F238E27FC236}">
                <a16:creationId xmlns="" xmlns:a16="http://schemas.microsoft.com/office/drawing/2014/main" id="{4206593E-C1D2-0175-22F7-46A2845E71BF}"/>
              </a:ext>
            </a:extLst>
          </p:cNvPr>
          <p:cNvSpPr txBox="1"/>
          <p:nvPr/>
        </p:nvSpPr>
        <p:spPr>
          <a:xfrm>
            <a:off x="3315730" y="2323559"/>
            <a:ext cx="2134097" cy="1077218"/>
          </a:xfrm>
          <a:prstGeom prst="rect">
            <a:avLst/>
          </a:prstGeom>
          <a:noFill/>
        </p:spPr>
        <p:txBody>
          <a:bodyPr wrap="square" rtlCol="0">
            <a:spAutoFit/>
          </a:bodyPr>
          <a:lstStyle/>
          <a:p>
            <a:pPr algn="ctr"/>
            <a:r>
              <a:rPr lang="fr-FR" sz="1600" dirty="0" err="1">
                <a:solidFill>
                  <a:schemeClr val="tx2"/>
                </a:solidFill>
                <a:latin typeface="+mj-lt"/>
                <a:ea typeface="+mj-ea"/>
                <a:cs typeface="+mj-cs"/>
              </a:rPr>
              <a:t>Hotel</a:t>
            </a:r>
            <a:r>
              <a:rPr lang="fr-FR" sz="1600" dirty="0">
                <a:solidFill>
                  <a:schemeClr val="tx2"/>
                </a:solidFill>
                <a:latin typeface="+mj-lt"/>
                <a:ea typeface="+mj-ea"/>
                <a:cs typeface="+mj-cs"/>
              </a:rPr>
              <a:t> AZALAI </a:t>
            </a:r>
            <a:r>
              <a:rPr lang="fr-FR" sz="1600" dirty="0" err="1">
                <a:solidFill>
                  <a:schemeClr val="tx2"/>
                </a:solidFill>
                <a:latin typeface="+mj-lt"/>
                <a:ea typeface="+mj-ea"/>
                <a:cs typeface="+mj-cs"/>
              </a:rPr>
              <a:t>Dakkar</a:t>
            </a:r>
            <a:endParaRPr lang="fr-FR" sz="1600" dirty="0">
              <a:solidFill>
                <a:schemeClr val="tx2"/>
              </a:solidFill>
              <a:latin typeface="+mj-lt"/>
              <a:ea typeface="+mj-ea"/>
              <a:cs typeface="+mj-cs"/>
            </a:endParaRPr>
          </a:p>
          <a:p>
            <a:pPr algn="ctr"/>
            <a:endParaRPr lang="fr-FR" sz="1600" dirty="0">
              <a:solidFill>
                <a:schemeClr val="tx2"/>
              </a:solidFill>
              <a:latin typeface="+mj-lt"/>
              <a:ea typeface="+mj-ea"/>
              <a:cs typeface="+mj-cs"/>
            </a:endParaRPr>
          </a:p>
          <a:p>
            <a:pPr algn="ctr"/>
            <a:r>
              <a:rPr lang="fr-FR" sz="1600" dirty="0">
                <a:solidFill>
                  <a:schemeClr val="tx2"/>
                </a:solidFill>
                <a:latin typeface="+mj-lt"/>
                <a:ea typeface="+mj-ea"/>
                <a:cs typeface="+mj-cs"/>
              </a:rPr>
              <a:t>Bloc BS1 équivalent ACCROPODE™</a:t>
            </a:r>
          </a:p>
        </p:txBody>
      </p:sp>
      <p:sp>
        <p:nvSpPr>
          <p:cNvPr id="13" name="ZoneTexte 12">
            <a:extLst>
              <a:ext uri="{FF2B5EF4-FFF2-40B4-BE49-F238E27FC236}">
                <a16:creationId xmlns="" xmlns:a16="http://schemas.microsoft.com/office/drawing/2014/main" id="{33C9AFAF-F5DD-2247-3A0F-757AA8C58109}"/>
              </a:ext>
            </a:extLst>
          </p:cNvPr>
          <p:cNvSpPr txBox="1"/>
          <p:nvPr/>
        </p:nvSpPr>
        <p:spPr>
          <a:xfrm>
            <a:off x="6337203" y="2263559"/>
            <a:ext cx="2134097" cy="1077218"/>
          </a:xfrm>
          <a:prstGeom prst="rect">
            <a:avLst/>
          </a:prstGeom>
          <a:noFill/>
        </p:spPr>
        <p:txBody>
          <a:bodyPr wrap="square" rtlCol="0">
            <a:spAutoFit/>
          </a:bodyPr>
          <a:lstStyle/>
          <a:p>
            <a:pPr algn="ctr"/>
            <a:r>
              <a:rPr lang="fr-FR" sz="1600" dirty="0">
                <a:solidFill>
                  <a:schemeClr val="tx2"/>
                </a:solidFill>
                <a:latin typeface="+mj-lt"/>
                <a:ea typeface="+mj-ea"/>
                <a:cs typeface="+mj-cs"/>
              </a:rPr>
              <a:t>Cap Sicié France</a:t>
            </a:r>
          </a:p>
          <a:p>
            <a:pPr algn="ctr"/>
            <a:endParaRPr lang="fr-FR" sz="1600" dirty="0">
              <a:solidFill>
                <a:schemeClr val="tx2"/>
              </a:solidFill>
              <a:latin typeface="+mj-lt"/>
              <a:ea typeface="+mj-ea"/>
              <a:cs typeface="+mj-cs"/>
            </a:endParaRPr>
          </a:p>
          <a:p>
            <a:pPr algn="ctr"/>
            <a:r>
              <a:rPr lang="fr-FR" sz="1600" dirty="0">
                <a:solidFill>
                  <a:schemeClr val="tx2"/>
                </a:solidFill>
                <a:latin typeface="+mj-lt"/>
                <a:ea typeface="+mj-ea"/>
                <a:cs typeface="+mj-cs"/>
              </a:rPr>
              <a:t>Bloc BS1 équivalent ACCROPODE™</a:t>
            </a:r>
          </a:p>
        </p:txBody>
      </p:sp>
    </p:spTree>
    <p:extLst>
      <p:ext uri="{BB962C8B-B14F-4D97-AF65-F5344CB8AC3E}">
        <p14:creationId xmlns:p14="http://schemas.microsoft.com/office/powerpoint/2010/main" val="11188254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102</TotalTime>
  <Words>616</Words>
  <Application>Microsoft Office PowerPoint</Application>
  <PresentationFormat>Affichage à l'écran (4:3)</PresentationFormat>
  <Paragraphs>75</Paragraphs>
  <Slides>11</Slides>
  <Notes>10</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Débit</vt:lpstr>
      <vt:lpstr>Direction des Ports  et du Domaine Public Maritime </vt:lpstr>
      <vt:lpstr>Session 2 – Innovations techniques et solutions avancées </vt:lpstr>
      <vt:lpstr>LES BLOCS LIBRES DE DROITS</vt:lpstr>
      <vt:lpstr>Présentation PowerPoint</vt:lpstr>
      <vt:lpstr>Présentation PowerPoint</vt:lpstr>
      <vt:lpstr> La protection par la marque </vt:lpstr>
      <vt:lpstr>Présentation PowerPoint</vt:lpstr>
      <vt:lpstr>Présentation PowerPoint</vt:lpstr>
      <vt:lpstr>Présentation PowerPoint</vt:lpstr>
      <vt:lpstr>Présentation PowerPoint</vt:lpstr>
      <vt:lpstr>Présentation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HP</cp:lastModifiedBy>
  <cp:revision>11</cp:revision>
  <dcterms:created xsi:type="dcterms:W3CDTF">2025-05-27T13:54:28Z</dcterms:created>
  <dcterms:modified xsi:type="dcterms:W3CDTF">2025-05-27T16:58:45Z</dcterms:modified>
</cp:coreProperties>
</file>