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9"/>
  </p:notes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930" y="-4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5B5BF1-ABD0-4A22-BD73-811DD4133C2B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A65CA2-A285-44E6-9690-3D79B42BD7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485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65CA2-A285-44E6-9690-3D79B42BD7E4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395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65CA2-A285-44E6-9690-3D79B42BD7E4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395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65CA2-A285-44E6-9690-3D79B42BD7E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3951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65CA2-A285-44E6-9690-3D79B42BD7E4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395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65CA2-A285-44E6-9690-3D79B42BD7E4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3951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65CA2-A285-44E6-9690-3D79B42BD7E4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395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Modifiez le style des sous-titres du masque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46A3769-DA48-4906-924C-F73813E91C7A}" type="slidenum">
              <a:rPr lang="fr-FR" smtClean="0"/>
              <a:t>‹N°›</a:t>
            </a:fld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/>
              <a:t>Modifiez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4EA2B52-69BD-47AE-82EB-FACA4F206BEF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46A3769-DA48-4906-924C-F73813E91C7A}" type="slidenum">
              <a:rPr lang="fr-FR" smtClean="0"/>
              <a:t>‹N°›</a:t>
            </a:fld>
            <a:endParaRPr lang="fr-F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microsoft.com/office/2007/relationships/hdphoto" Target="../media/hdphoto2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microsoft.com/office/2007/relationships/hdphoto" Target="../media/hdphoto3.wdp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7.png"/><Relationship Id="rId7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10" Type="http://schemas.openxmlformats.org/officeDocument/2006/relationships/image" Target="../media/image13.JPG"/><Relationship Id="rId4" Type="http://schemas.microsoft.com/office/2007/relationships/hdphoto" Target="../media/hdphoto3.wdp"/><Relationship Id="rId9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7.png"/><Relationship Id="rId7" Type="http://schemas.microsoft.com/office/2007/relationships/hdphoto" Target="../media/hdphoto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microsoft.com/office/2007/relationships/hdphoto" Target="../media/hdphoto3.wdp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7.png"/><Relationship Id="rId7" Type="http://schemas.microsoft.com/office/2007/relationships/hdphoto" Target="../media/hdphoto2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10" Type="http://schemas.openxmlformats.org/officeDocument/2006/relationships/image" Target="../media/image18.jpeg"/><Relationship Id="rId4" Type="http://schemas.microsoft.com/office/2007/relationships/hdphoto" Target="../media/hdphoto3.wdp"/><Relationship Id="rId9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7.png"/><Relationship Id="rId7" Type="http://schemas.microsoft.com/office/2007/relationships/hdphoto" Target="../media/hdphoto2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-576064" y="1188752"/>
            <a:ext cx="4572000" cy="432048"/>
          </a:xfrm>
        </p:spPr>
        <p:txBody>
          <a:bodyPr>
            <a:noAutofit/>
          </a:bodyPr>
          <a:lstStyle/>
          <a:p>
            <a:pPr algn="ctr"/>
            <a:r>
              <a:rPr lang="fr-FR" sz="1400" dirty="0">
                <a:solidFill>
                  <a:schemeClr val="bg1"/>
                </a:solidFill>
                <a:effectLst/>
              </a:rPr>
              <a:t>Direction des Ports </a:t>
            </a:r>
            <a:br>
              <a:rPr lang="fr-FR" sz="1400" dirty="0">
                <a:solidFill>
                  <a:schemeClr val="bg1"/>
                </a:solidFill>
                <a:effectLst/>
              </a:rPr>
            </a:br>
            <a:r>
              <a:rPr lang="fr-FR" sz="1400" dirty="0">
                <a:solidFill>
                  <a:schemeClr val="bg1"/>
                </a:solidFill>
                <a:effectLst/>
              </a:rPr>
              <a:t>et du Domaine Public Maritime</a:t>
            </a:r>
            <a:r>
              <a:rPr lang="fr-FR" sz="2000" dirty="0">
                <a:solidFill>
                  <a:schemeClr val="bg1"/>
                </a:solidFill>
                <a:effectLst/>
              </a:rPr>
              <a:t/>
            </a:r>
            <a:br>
              <a:rPr lang="fr-FR" sz="2000" dirty="0">
                <a:solidFill>
                  <a:schemeClr val="bg1"/>
                </a:solidFill>
                <a:effectLst/>
              </a:rPr>
            </a:b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012608" y="2780928"/>
            <a:ext cx="7447824" cy="648072"/>
          </a:xfrm>
          <a:solidFill>
            <a:schemeClr val="accent1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fr-FR" sz="3600" b="1" dirty="0">
                <a:latin typeface="+mj-lt"/>
              </a:rPr>
              <a:t>Journée Technique Professionnelle</a:t>
            </a:r>
          </a:p>
        </p:txBody>
      </p:sp>
      <p:pic>
        <p:nvPicPr>
          <p:cNvPr id="6" name="Image 5" descr="C:\Users\em01\Desktop\MEE-logo-960x500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936104" y="122922"/>
            <a:ext cx="1187624" cy="7857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7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439" y="364354"/>
            <a:ext cx="1922282" cy="750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 descr="C:\Users\em01\Desktop\logo.png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3491880" y="346066"/>
            <a:ext cx="2160240" cy="5951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Sous-titre 8"/>
          <p:cNvSpPr txBox="1">
            <a:spLocks/>
          </p:cNvSpPr>
          <p:nvPr/>
        </p:nvSpPr>
        <p:spPr>
          <a:xfrm>
            <a:off x="164376" y="3789040"/>
            <a:ext cx="8876960" cy="1368152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0" rIns="18288">
            <a:no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fr-FR" sz="2000" b="1" u="sng" dirty="0">
                <a:solidFill>
                  <a:srgbClr val="002060"/>
                </a:solidFill>
                <a:latin typeface="Bahnschrift" pitchFamily="34" charset="0"/>
              </a:rPr>
              <a:t>Thème</a:t>
            </a:r>
            <a:endParaRPr lang="fr-FR" sz="2000" b="1" dirty="0">
              <a:solidFill>
                <a:srgbClr val="002060"/>
              </a:solidFill>
              <a:latin typeface="Bahnschrift" pitchFamily="34" charset="0"/>
            </a:endParaRPr>
          </a:p>
          <a:p>
            <a:pPr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fr-FR" sz="2400" b="1" dirty="0">
                <a:solidFill>
                  <a:srgbClr val="002060"/>
                </a:solidFill>
                <a:latin typeface="Bahnschrift" pitchFamily="34" charset="0"/>
              </a:rPr>
              <a:t>Blocs de carapace et </a:t>
            </a:r>
            <a:r>
              <a:rPr lang="fr-FR" sz="2400" b="1" dirty="0" smtClean="0">
                <a:solidFill>
                  <a:srgbClr val="002060"/>
                </a:solidFill>
                <a:latin typeface="Bahnschrift" pitchFamily="34" charset="0"/>
              </a:rPr>
              <a:t>géosynthétiques </a:t>
            </a:r>
            <a:r>
              <a:rPr lang="fr-FR" sz="2400" b="1" dirty="0">
                <a:solidFill>
                  <a:srgbClr val="002060"/>
                </a:solidFill>
                <a:latin typeface="Bahnschrift" pitchFamily="34" charset="0"/>
              </a:rPr>
              <a:t>pour la protection contre l’érosion et le renforcement des digues</a:t>
            </a:r>
          </a:p>
        </p:txBody>
      </p:sp>
    </p:spTree>
    <p:extLst>
      <p:ext uri="{BB962C8B-B14F-4D97-AF65-F5344CB8AC3E}">
        <p14:creationId xmlns:p14="http://schemas.microsoft.com/office/powerpoint/2010/main" val="246479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504" y="1340768"/>
            <a:ext cx="8928992" cy="360959"/>
          </a:xfrm>
        </p:spPr>
        <p:txBody>
          <a:bodyPr>
            <a:normAutofit fontScale="90000"/>
          </a:bodyPr>
          <a:lstStyle/>
          <a:p>
            <a:pPr algn="ctr"/>
            <a:r>
              <a:rPr lang="fr-FR" sz="2400" dirty="0">
                <a:latin typeface="Arial Black" pitchFamily="34" charset="0"/>
              </a:rPr>
              <a:t>Session 2 – Innovations techniques et solutions avancées </a:t>
            </a:r>
            <a:endParaRPr lang="fr-FR" sz="2200" dirty="0">
              <a:latin typeface="Arial Black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23528" y="6093296"/>
            <a:ext cx="8496944" cy="628179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8" name="Image 7" descr="C:\Users\em01\Desktop\MEE-logo-960x500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467544" y="6356391"/>
            <a:ext cx="576064" cy="2731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446959"/>
            <a:ext cx="892059" cy="3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4139952" y="6453336"/>
            <a:ext cx="1098376" cy="254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Titre 1"/>
          <p:cNvSpPr txBox="1">
            <a:spLocks/>
          </p:cNvSpPr>
          <p:nvPr/>
        </p:nvSpPr>
        <p:spPr>
          <a:xfrm>
            <a:off x="467544" y="2060848"/>
            <a:ext cx="8229600" cy="18002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Starblocks</a:t>
            </a:r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une réponse à l’érosion du littoral et au recul du trait de </a:t>
            </a:r>
            <a:r>
              <a:rPr lang="fr-F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côte</a:t>
            </a:r>
          </a:p>
          <a:p>
            <a:pPr algn="ctr"/>
            <a:endParaRPr lang="fr-FR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2791738" y="4437939"/>
            <a:ext cx="3794803" cy="18002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0" rIns="0" bIns="0" anchor="b">
            <a:normAutofit fontScale="6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0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Intervenants</a:t>
            </a:r>
            <a:endParaRPr lang="fr-FR" sz="2400" u="sng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  <a:p>
            <a:pPr algn="ctr"/>
            <a:endParaRPr lang="fr-FR" sz="2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/>
            <a:r>
              <a:rPr lang="fr-FR" sz="24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2400" dirty="0">
                <a:solidFill>
                  <a:schemeClr val="bg1"/>
                </a:solidFill>
                <a:latin typeface="Arial Rounded MT Bold" pitchFamily="34" charset="0"/>
              </a:rPr>
              <a:t>Albert KOFFLER / </a:t>
            </a:r>
            <a:r>
              <a:rPr lang="fr-FR" sz="2400" dirty="0" smtClean="0">
                <a:solidFill>
                  <a:schemeClr val="bg1"/>
                </a:solidFill>
                <a:latin typeface="Arial Rounded MT Bold" pitchFamily="34" charset="0"/>
              </a:rPr>
              <a:t>SCET</a:t>
            </a:r>
          </a:p>
          <a:p>
            <a:pPr algn="ctr"/>
            <a:r>
              <a:rPr lang="fr-FR" sz="24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</a:p>
          <a:p>
            <a:pPr algn="ctr"/>
            <a:r>
              <a:rPr lang="fr-FR" sz="2400" dirty="0" smtClean="0">
                <a:solidFill>
                  <a:schemeClr val="bg1"/>
                </a:solidFill>
                <a:latin typeface="Arial Rounded MT Bold" pitchFamily="34" charset="0"/>
              </a:rPr>
              <a:t>&amp; </a:t>
            </a:r>
          </a:p>
          <a:p>
            <a:pPr algn="ctr"/>
            <a:endParaRPr lang="fr-FR" sz="2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/>
            <a:r>
              <a:rPr lang="fr-FR" sz="2400" dirty="0" smtClean="0">
                <a:solidFill>
                  <a:schemeClr val="bg1"/>
                </a:solidFill>
                <a:latin typeface="Arial Rounded MT Bold" pitchFamily="34" charset="0"/>
              </a:rPr>
              <a:t>Eric </a:t>
            </a:r>
            <a:r>
              <a:rPr lang="fr-FR" sz="2400" dirty="0">
                <a:solidFill>
                  <a:schemeClr val="bg1"/>
                </a:solidFill>
                <a:latin typeface="Arial Rounded MT Bold" pitchFamily="34" charset="0"/>
              </a:rPr>
              <a:t>SKIERNIEWSKI /CLAS </a:t>
            </a:r>
            <a:r>
              <a:rPr lang="fr-FR" sz="2000" dirty="0" smtClean="0">
                <a:solidFill>
                  <a:schemeClr val="bg1"/>
                </a:solidFill>
                <a:latin typeface="Arial Rounded MT Bold" pitchFamily="34" charset="0"/>
              </a:rPr>
              <a:t/>
            </a:r>
            <a:br>
              <a:rPr lang="fr-FR" sz="2000" dirty="0" smtClean="0">
                <a:solidFill>
                  <a:schemeClr val="bg1"/>
                </a:solidFill>
                <a:latin typeface="Arial Rounded MT Bold" pitchFamily="34" charset="0"/>
              </a:rPr>
            </a:br>
            <a:endParaRPr lang="fr-FR" sz="2200" dirty="0">
              <a:solidFill>
                <a:schemeClr val="bg1"/>
              </a:solidFill>
              <a:latin typeface="Arial Rounded MT Bold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92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901818"/>
            <a:ext cx="8229600" cy="799909"/>
          </a:xfrm>
        </p:spPr>
        <p:txBody>
          <a:bodyPr>
            <a:normAutofit/>
          </a:bodyPr>
          <a:lstStyle/>
          <a:p>
            <a:pPr algn="ctr"/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Les problèmes d’érosion côtière concernent tous les </a:t>
            </a:r>
            <a:b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littoraux exposés à la houle sur tous les continents</a:t>
            </a:r>
            <a:endParaRPr lang="fr-F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23528" y="6093296"/>
            <a:ext cx="8496944" cy="628179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8" name="Image 7" descr="C:\Users\em01\Desktop\MEE-logo-960x500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467544" y="6356391"/>
            <a:ext cx="576064" cy="2731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446959"/>
            <a:ext cx="892059" cy="3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4139952" y="6453336"/>
            <a:ext cx="1098376" cy="254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3" name="Image 1">
            <a:extLst>
              <a:ext uri="{FF2B5EF4-FFF2-40B4-BE49-F238E27FC236}">
                <a16:creationId xmlns:a16="http://schemas.microsoft.com/office/drawing/2014/main" xmlns="" id="{2F38F302-5CA2-3B72-1C27-687DA60A9B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9" y="1984202"/>
            <a:ext cx="4101563" cy="1985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xmlns="" id="{94B632C1-9327-C89C-60BA-EB881086767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90628" y="2789158"/>
            <a:ext cx="4514983" cy="2661623"/>
          </a:xfrm>
          <a:prstGeom prst="rect">
            <a:avLst/>
          </a:prstGeom>
        </p:spPr>
      </p:pic>
      <p:sp>
        <p:nvSpPr>
          <p:cNvPr id="36" name="Titre 1">
            <a:extLst>
              <a:ext uri="{FF2B5EF4-FFF2-40B4-BE49-F238E27FC236}">
                <a16:creationId xmlns:a16="http://schemas.microsoft.com/office/drawing/2014/main" xmlns="" id="{B295E71C-45E2-7381-7504-3934F5B28CFE}"/>
              </a:ext>
            </a:extLst>
          </p:cNvPr>
          <p:cNvSpPr txBox="1">
            <a:spLocks/>
          </p:cNvSpPr>
          <p:nvPr/>
        </p:nvSpPr>
        <p:spPr>
          <a:xfrm>
            <a:off x="4020566" y="1984202"/>
            <a:ext cx="5655105" cy="57922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villes côtières sont particulièrement exposées.</a:t>
            </a:r>
          </a:p>
        </p:txBody>
      </p:sp>
      <p:sp>
        <p:nvSpPr>
          <p:cNvPr id="38" name="Titre 1">
            <a:extLst>
              <a:ext uri="{FF2B5EF4-FFF2-40B4-BE49-F238E27FC236}">
                <a16:creationId xmlns:a16="http://schemas.microsoft.com/office/drawing/2014/main" xmlns="" id="{D0D612C1-070A-08DF-3685-91172967410A}"/>
              </a:ext>
            </a:extLst>
          </p:cNvPr>
          <p:cNvSpPr txBox="1">
            <a:spLocks/>
          </p:cNvSpPr>
          <p:nvPr/>
        </p:nvSpPr>
        <p:spPr>
          <a:xfrm>
            <a:off x="179512" y="3843699"/>
            <a:ext cx="5655105" cy="13982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Les activités économiques et les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écosystèmes littoraux sont menacés</a:t>
            </a:r>
          </a:p>
        </p:txBody>
      </p:sp>
    </p:spTree>
    <p:extLst>
      <p:ext uri="{BB962C8B-B14F-4D97-AF65-F5344CB8AC3E}">
        <p14:creationId xmlns:p14="http://schemas.microsoft.com/office/powerpoint/2010/main" val="372943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11037" y="1064803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CLAS a conçu une solution pérenne:</a:t>
            </a:r>
            <a:b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un bloc artificiel éco-conçu, en béton non armé, </a:t>
            </a:r>
            <a:b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en forme d’étoile de mer: le STARBLOCK™.</a:t>
            </a:r>
            <a:endParaRPr lang="fr-FR" sz="22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23528" y="6093296"/>
            <a:ext cx="8496944" cy="628179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8" name="Image 7" descr="C:\Users\em01\Desktop\MEE-logo-960x500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467544" y="6356391"/>
            <a:ext cx="576064" cy="2731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446959"/>
            <a:ext cx="892059" cy="3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4139952" y="6453336"/>
            <a:ext cx="1098376" cy="254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Espace réservé du contenu 4">
            <a:extLst>
              <a:ext uri="{FF2B5EF4-FFF2-40B4-BE49-F238E27FC236}">
                <a16:creationId xmlns:a16="http://schemas.microsoft.com/office/drawing/2014/main" xmlns="" id="{F18655D0-4C31-7CC5-FD05-A9B7F0BC6D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98" y="2455683"/>
            <a:ext cx="2336027" cy="1871205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xmlns="" id="{37DCAABE-6543-14D1-8487-8AB11233A3E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618" y="2455683"/>
            <a:ext cx="2872763" cy="187120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xmlns="" id="{BEC5728B-537A-53E6-F265-A3D8BD132B8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674" y="2387823"/>
            <a:ext cx="2321003" cy="1939066"/>
          </a:xfrm>
          <a:prstGeom prst="rect">
            <a:avLst/>
          </a:prstGeom>
        </p:spPr>
      </p:pic>
      <p:sp>
        <p:nvSpPr>
          <p:cNvPr id="18" name="Titre 1">
            <a:extLst>
              <a:ext uri="{FF2B5EF4-FFF2-40B4-BE49-F238E27FC236}">
                <a16:creationId xmlns:a16="http://schemas.microsoft.com/office/drawing/2014/main" xmlns="" id="{246A2A70-3F28-AE66-52A0-80F692370F01}"/>
              </a:ext>
            </a:extLst>
          </p:cNvPr>
          <p:cNvSpPr txBox="1">
            <a:spLocks/>
          </p:cNvSpPr>
          <p:nvPr/>
        </p:nvSpPr>
        <p:spPr>
          <a:xfrm>
            <a:off x="34528" y="4568274"/>
            <a:ext cx="904000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volume creux offre un abri pour les poissons, créant en même temps un véritable récif artificiel, conçu pour abriter et développer la vie marine.</a:t>
            </a:r>
          </a:p>
        </p:txBody>
      </p:sp>
    </p:spTree>
    <p:extLst>
      <p:ext uri="{BB962C8B-B14F-4D97-AF65-F5344CB8AC3E}">
        <p14:creationId xmlns:p14="http://schemas.microsoft.com/office/powerpoint/2010/main" val="19127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5760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Le STARBLOCK™ est conçu pour deux applications:</a:t>
            </a:r>
            <a:b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La construction de digues sous-marines et la construction </a:t>
            </a:r>
            <a:b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du pied des digues à talus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23528" y="6093296"/>
            <a:ext cx="8496944" cy="628179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8" name="Image 7" descr="C:\Users\em01\Desktop\MEE-logo-960x500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467544" y="6356391"/>
            <a:ext cx="576064" cy="2731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446959"/>
            <a:ext cx="892059" cy="3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4139952" y="6453336"/>
            <a:ext cx="1098376" cy="254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38B01CD9-EF06-FEB8-1CC8-0AC62F37D3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75970" y="2753329"/>
            <a:ext cx="3488518" cy="24413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xmlns="" id="{416D5BC2-EB0D-A8FF-DD76-2FF90DF9B1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924944"/>
            <a:ext cx="4989169" cy="19743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xmlns="" id="{BFC3DB68-6F44-7092-82EE-472FC18A0C3B}"/>
              </a:ext>
            </a:extLst>
          </p:cNvPr>
          <p:cNvSpPr txBox="1">
            <a:spLocks/>
          </p:cNvSpPr>
          <p:nvPr/>
        </p:nvSpPr>
        <p:spPr>
          <a:xfrm>
            <a:off x="-162272" y="5362773"/>
            <a:ext cx="9468544" cy="5019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L’aspect technique est toujours associé à l’aspect récif artificiel</a:t>
            </a:r>
          </a:p>
        </p:txBody>
      </p:sp>
    </p:spTree>
    <p:extLst>
      <p:ext uri="{BB962C8B-B14F-4D97-AF65-F5344CB8AC3E}">
        <p14:creationId xmlns:p14="http://schemas.microsoft.com/office/powerpoint/2010/main" val="391160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2457" y="795630"/>
            <a:ext cx="8229600" cy="1143000"/>
          </a:xfrm>
        </p:spPr>
        <p:txBody>
          <a:bodyPr/>
          <a:lstStyle/>
          <a:p>
            <a:pPr algn="ctr"/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Grâces à ce bloc innovant, il est possible rapidement et facilement, </a:t>
            </a:r>
            <a:b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 créer des digues sous-marines, constituées de une, deux ou</a:t>
            </a:r>
            <a:b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trois rangées de blocs, fortement imbriqués entre eux.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23528" y="6093296"/>
            <a:ext cx="8496944" cy="628179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8" name="Image 7" descr="C:\Users\em01\Desktop\MEE-logo-960x500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467544" y="6356391"/>
            <a:ext cx="576064" cy="2731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446959"/>
            <a:ext cx="892059" cy="3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4139952" y="6453336"/>
            <a:ext cx="1098376" cy="254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Espace réservé du contenu 6">
            <a:extLst>
              <a:ext uri="{FF2B5EF4-FFF2-40B4-BE49-F238E27FC236}">
                <a16:creationId xmlns:a16="http://schemas.microsoft.com/office/drawing/2014/main" xmlns="" id="{55B2B67F-8413-9918-BAF6-1669D45263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69" y="2135219"/>
            <a:ext cx="3467754" cy="21076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xmlns="" id="{C26BE4A8-37B3-024B-3C9C-EE706C14C162}"/>
              </a:ext>
            </a:extLst>
          </p:cNvPr>
          <p:cNvSpPr txBox="1">
            <a:spLocks/>
          </p:cNvSpPr>
          <p:nvPr/>
        </p:nvSpPr>
        <p:spPr>
          <a:xfrm>
            <a:off x="4172091" y="2323644"/>
            <a:ext cx="4971909" cy="1465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Masse du bloc adaptée à la houle,</a:t>
            </a:r>
          </a:p>
          <a:p>
            <a:r>
              <a:rPr lang="fr-FR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Emboitables pour gagner en hauteur,</a:t>
            </a:r>
          </a:p>
          <a:p>
            <a:r>
              <a:rPr lang="fr-FR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Fortement imbriqués,</a:t>
            </a:r>
          </a:p>
          <a:p>
            <a:r>
              <a:rPr lang="fr-FR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Dôme creux pour l’effet récif artificiel et abri à poissons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841AB10C-096A-01D6-A979-F2B56593735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3" y="4644937"/>
            <a:ext cx="5349801" cy="131681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F2349E3D-DE2B-12F3-4ADB-033C5A10BAE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4312102"/>
            <a:ext cx="2853297" cy="164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604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943903"/>
            <a:ext cx="8229600" cy="506320"/>
          </a:xfrm>
        </p:spPr>
        <p:txBody>
          <a:bodyPr/>
          <a:lstStyle/>
          <a:p>
            <a:pPr algn="ctr"/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Testé en laboratoire dans de nombreuses configuration.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23528" y="6093296"/>
            <a:ext cx="8496944" cy="628179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8" name="Image 7" descr="C:\Users\em01\Desktop\MEE-logo-960x500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467544" y="6356391"/>
            <a:ext cx="576064" cy="2731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446959"/>
            <a:ext cx="892059" cy="3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4139952" y="6453336"/>
            <a:ext cx="1098376" cy="254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CB72227D-9DC3-08A2-BE18-FBD83E4626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18" y="1991104"/>
            <a:ext cx="4987010" cy="326248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3D5CC974-B531-7D40-13A3-1E41F68E95C5}"/>
              </a:ext>
            </a:extLst>
          </p:cNvPr>
          <p:cNvSpPr txBox="1"/>
          <p:nvPr/>
        </p:nvSpPr>
        <p:spPr>
          <a:xfrm>
            <a:off x="5436097" y="2132856"/>
            <a:ext cx="33843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stabilité qui dépasse nos attentes. Les premiers mouvements ont été relevés dans des configurations qui ne peuvent exister naturellement.</a:t>
            </a:r>
          </a:p>
          <a:p>
            <a:endParaRPr lang="fr-FR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efficacité confirmée avec 70% de réduction de la houle dans la version « digue sous-marine ».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DEF9634A-4569-1027-2423-0C2890146962}"/>
              </a:ext>
            </a:extLst>
          </p:cNvPr>
          <p:cNvSpPr txBox="1"/>
          <p:nvPr/>
        </p:nvSpPr>
        <p:spPr>
          <a:xfrm>
            <a:off x="969707" y="5376973"/>
            <a:ext cx="7128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STARBLOCK™ UN BREVET CLAS</a:t>
            </a:r>
          </a:p>
        </p:txBody>
      </p:sp>
    </p:spTree>
    <p:extLst>
      <p:ext uri="{BB962C8B-B14F-4D97-AF65-F5344CB8AC3E}">
        <p14:creationId xmlns:p14="http://schemas.microsoft.com/office/powerpoint/2010/main" val="36476695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86</TotalTime>
  <Words>230</Words>
  <Application>Microsoft Office PowerPoint</Application>
  <PresentationFormat>Affichage à l'écran (4:3)</PresentationFormat>
  <Paragraphs>37</Paragraphs>
  <Slides>7</Slides>
  <Notes>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Débit</vt:lpstr>
      <vt:lpstr>Direction des Ports  et du Domaine Public Maritime </vt:lpstr>
      <vt:lpstr>Session 2 – Innovations techniques et solutions avancées </vt:lpstr>
      <vt:lpstr>Les problèmes d’érosion côtière concernent tous les  littoraux exposés à la houle sur tous les continents</vt:lpstr>
      <vt:lpstr>CLAS a conçu une solution pérenne:  un bloc artificiel éco-conçu, en béton non armé,  en forme d’étoile de mer: le STARBLOCK™.</vt:lpstr>
      <vt:lpstr>Le STARBLOCK™ est conçu pour deux applications:  La construction de digues sous-marines et la construction  du pied des digues à talus</vt:lpstr>
      <vt:lpstr>Grâces à ce bloc innovant, il est possible rapidement et facilement,  de créer des digues sous-marines, constituées de une, deux ou trois rangées de blocs, fortement imbriqués entre eux.</vt:lpstr>
      <vt:lpstr>Testé en laboratoire dans de nombreuses configuration.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HP</dc:creator>
  <cp:lastModifiedBy>HP</cp:lastModifiedBy>
  <cp:revision>11</cp:revision>
  <dcterms:created xsi:type="dcterms:W3CDTF">2025-05-27T13:54:28Z</dcterms:created>
  <dcterms:modified xsi:type="dcterms:W3CDTF">2025-05-27T16:59:05Z</dcterms:modified>
</cp:coreProperties>
</file>