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9.jpg" ContentType="image/jp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0.jpg" ContentType="image/jpg"/>
  <Override PartName="/ppt/media/image11.jpg" ContentType="image/jpg"/>
  <Override PartName="/ppt/notesSlides/notesSlide6.xml" ContentType="application/vnd.openxmlformats-officedocument.presentationml.notesSlide+xml"/>
  <Override PartName="/ppt/media/image12.jpg" ContentType="image/jpg"/>
  <Override PartName="/ppt/media/image13.jpg" ContentType="image/jpg"/>
  <Override PartName="/ppt/notesSlides/notesSlide7.xml" ContentType="application/vnd.openxmlformats-officedocument.presentationml.notesSlide+xml"/>
  <Override PartName="/ppt/media/image14.jpg" ContentType="image/jpg"/>
  <Override PartName="/ppt/media/image15.jpg" ContentType="image/jpg"/>
  <Override PartName="/ppt/notesSlides/notesSlide8.xml" ContentType="application/vnd.openxmlformats-officedocument.presentationml.notesSlide+xml"/>
  <Override PartName="/ppt/media/image16.jpg" ContentType="image/jpg"/>
  <Override PartName="/ppt/media/image17.jpg" ContentType="image/jpg"/>
  <Override PartName="/ppt/notesSlides/notesSlide9.xml" ContentType="application/vnd.openxmlformats-officedocument.presentationml.notesSlide+xml"/>
  <Override PartName="/ppt/media/image18.jpg" ContentType="image/jpg"/>
  <Override PartName="/ppt/media/image19.jpg" ContentType="image/jpg"/>
  <Override PartName="/ppt/notesSlides/notesSlide10.xml" ContentType="application/vnd.openxmlformats-officedocument.presentationml.notesSlide+xml"/>
  <Override PartName="/ppt/media/image20.jpg" ContentType="image/jpg"/>
  <Override PartName="/ppt/media/image21.jpg" ContentType="image/jpg"/>
  <Override PartName="/ppt/notesSlides/notesSlide11.xml" ContentType="application/vnd.openxmlformats-officedocument.presentationml.notesSlide+xml"/>
  <Override PartName="/ppt/media/image22.jpg" ContentType="image/jpg"/>
  <Override PartName="/ppt/media/image23.jpg" ContentType="image/jpg"/>
  <Override PartName="/ppt/notesSlides/notesSlide12.xml" ContentType="application/vnd.openxmlformats-officedocument.presentationml.notesSlide+xml"/>
  <Override PartName="/ppt/media/image24.jpg" ContentType="image/jpg"/>
  <Override PartName="/ppt/media/image25.jpg" ContentType="image/jpg"/>
  <Override PartName="/ppt/notesSlides/notesSlide13.xml" ContentType="application/vnd.openxmlformats-officedocument.presentationml.notesSlide+xml"/>
  <Override PartName="/ppt/media/image26.jpg" ContentType="image/jpg"/>
  <Override PartName="/ppt/media/image27.jpg" ContentType="image/jpg"/>
  <Override PartName="/ppt/notesSlides/notesSlide14.xml" ContentType="application/vnd.openxmlformats-officedocument.presentationml.notesSlide+xml"/>
  <Override PartName="/ppt/media/image28.jpg" ContentType="image/jpg"/>
  <Override PartName="/ppt/media/image29.jpg" ContentType="image/jpg"/>
  <Override PartName="/ppt/notesSlides/notesSlide15.xml" ContentType="application/vnd.openxmlformats-officedocument.presentationml.notesSlide+xml"/>
  <Override PartName="/ppt/media/image31.jpg" ContentType="image/jpg"/>
  <Override PartName="/ppt/notesSlides/notesSlide16.xml" ContentType="application/vnd.openxmlformats-officedocument.presentationml.notesSlide+xml"/>
  <Override PartName="/ppt/media/image32.jpg" ContentType="image/jpg"/>
  <Override PartName="/ppt/media/image33.jpg" ContentType="image/jpg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0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59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6" autoAdjust="0"/>
    <p:restoredTop sz="94660"/>
  </p:normalViewPr>
  <p:slideViewPr>
    <p:cSldViewPr>
      <p:cViewPr>
        <p:scale>
          <a:sx n="100" d="100"/>
          <a:sy n="100" d="100"/>
        </p:scale>
        <p:origin x="-1219" y="61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B5BF1-ABD0-4A22-BD73-811DD4133C2B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65CA2-A285-44E6-9690-3D79B42BD7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85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48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789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760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314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039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554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897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539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966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145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535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384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981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092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h.koffler@wanadoo.fr" TargetMode="Externa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-576064" y="1188752"/>
            <a:ext cx="4572000" cy="432048"/>
          </a:xfrm>
        </p:spPr>
        <p:txBody>
          <a:bodyPr>
            <a:no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/>
              </a:rPr>
              <a:t>Direction des Ports </a:t>
            </a:r>
            <a:r>
              <a:rPr lang="fr-FR" sz="1400" dirty="0" smtClean="0">
                <a:solidFill>
                  <a:schemeClr val="bg1"/>
                </a:solidFill>
                <a:effectLst/>
              </a:rPr>
              <a:t/>
            </a:r>
            <a:br>
              <a:rPr lang="fr-FR" sz="1400" dirty="0" smtClean="0">
                <a:solidFill>
                  <a:schemeClr val="bg1"/>
                </a:solidFill>
                <a:effectLst/>
              </a:rPr>
            </a:br>
            <a:r>
              <a:rPr lang="fr-FR" sz="1400" dirty="0" smtClean="0">
                <a:solidFill>
                  <a:schemeClr val="bg1"/>
                </a:solidFill>
                <a:effectLst/>
              </a:rPr>
              <a:t>et </a:t>
            </a:r>
            <a:r>
              <a:rPr lang="fr-FR" sz="1400" dirty="0">
                <a:solidFill>
                  <a:schemeClr val="bg1"/>
                </a:solidFill>
                <a:effectLst/>
              </a:rPr>
              <a:t>du Domaine Public Maritime</a:t>
            </a:r>
            <a:r>
              <a:rPr lang="fr-FR" sz="2000" dirty="0">
                <a:solidFill>
                  <a:schemeClr val="bg1"/>
                </a:solidFill>
                <a:effectLst/>
              </a:rPr>
              <a:t/>
            </a:r>
            <a:br>
              <a:rPr lang="fr-FR" sz="2000" dirty="0">
                <a:solidFill>
                  <a:schemeClr val="bg1"/>
                </a:solidFill>
                <a:effectLst/>
              </a:rPr>
            </a:b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012608" y="2780928"/>
            <a:ext cx="7447824" cy="648072"/>
          </a:xfr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3600" b="1" dirty="0" smtClean="0">
                <a:latin typeface="+mj-lt"/>
              </a:rPr>
              <a:t>Journée Technique Professionnelle</a:t>
            </a:r>
          </a:p>
        </p:txBody>
      </p:sp>
      <p:pic>
        <p:nvPicPr>
          <p:cNvPr id="1027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937" y="509990"/>
            <a:ext cx="1922282" cy="75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3522736" y="588280"/>
            <a:ext cx="2160240" cy="595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Sous-titre 8"/>
          <p:cNvSpPr txBox="1">
            <a:spLocks/>
          </p:cNvSpPr>
          <p:nvPr/>
        </p:nvSpPr>
        <p:spPr>
          <a:xfrm>
            <a:off x="164376" y="3789040"/>
            <a:ext cx="8876960" cy="1368152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fr-FR" sz="2000" b="1" u="sng" dirty="0">
                <a:solidFill>
                  <a:srgbClr val="002060"/>
                </a:solidFill>
                <a:latin typeface="Bahnschrift" pitchFamily="34" charset="0"/>
              </a:rPr>
              <a:t>Thème</a:t>
            </a:r>
            <a:endParaRPr lang="fr-FR" sz="2000" b="1" dirty="0" smtClean="0">
              <a:solidFill>
                <a:srgbClr val="002060"/>
              </a:solidFill>
              <a:latin typeface="Bahnschrift" pitchFamily="34" charset="0"/>
            </a:endParaRPr>
          </a:p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Bahnschrift" pitchFamily="34" charset="0"/>
              </a:rPr>
              <a:t>Blocs de carapace et géosynthètiques pour la protection contre l’érosion et le renforcement des digues</a:t>
            </a:r>
            <a:endParaRPr lang="fr-FR" sz="2400" b="1" dirty="0">
              <a:solidFill>
                <a:srgbClr val="002060"/>
              </a:solidFill>
              <a:latin typeface="Bahnschrift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1259632" y="173931"/>
            <a:ext cx="773832" cy="65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9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3923928" y="6446959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07504" y="1340768"/>
            <a:ext cx="8928992" cy="36095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400" dirty="0">
                <a:latin typeface="Arial Black" pitchFamily="34" charset="0"/>
              </a:rPr>
              <a:t>Session 2 – Innovations techniques et solutions avancées </a:t>
            </a:r>
            <a:endParaRPr lang="fr-FR" sz="2200" dirty="0"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453872" y="2276872"/>
            <a:ext cx="8229600" cy="1944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Matelas Souples : Une alternative aux enrochements </a:t>
            </a:r>
            <a:endParaRPr lang="fr-FR" sz="3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791738" y="4437939"/>
            <a:ext cx="3794803" cy="18002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0" rIns="0" bIns="0" anchor="b"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Intervenants</a:t>
            </a:r>
            <a:endParaRPr lang="fr-FR" sz="2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endParaRPr lang="fr-FR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2400" dirty="0">
                <a:solidFill>
                  <a:schemeClr val="bg1"/>
                </a:solidFill>
                <a:latin typeface="Arial Rounded MT Bold" pitchFamily="34" charset="0"/>
              </a:rPr>
              <a:t>Albert KOFFLER / </a:t>
            </a:r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SCET</a:t>
            </a: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&amp; </a:t>
            </a:r>
          </a:p>
          <a:p>
            <a:pPr algn="ctr"/>
            <a:endParaRPr lang="fr-FR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Eric </a:t>
            </a:r>
            <a:r>
              <a:rPr lang="fr-FR" sz="2400" dirty="0">
                <a:solidFill>
                  <a:schemeClr val="bg1"/>
                </a:solidFill>
                <a:latin typeface="Arial Rounded MT Bold" pitchFamily="34" charset="0"/>
              </a:rPr>
              <a:t>SKIERNIEWSKI /CLAS </a:t>
            </a:r>
            <a:r>
              <a:rPr lang="fr-FR" sz="2000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2000" dirty="0" smtClean="0">
                <a:solidFill>
                  <a:schemeClr val="bg1"/>
                </a:solidFill>
                <a:latin typeface="Arial Rounded MT Bold" pitchFamily="34" charset="0"/>
              </a:rPr>
            </a:br>
            <a:endParaRPr lang="fr-FR" sz="22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92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4400" dirty="0" smtClean="0"/>
              <a:t>Constitution et principe</a:t>
            </a:r>
            <a:endParaRPr lang="fr-FR" sz="4400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bject 3"/>
          <p:cNvSpPr txBox="1"/>
          <p:nvPr/>
        </p:nvSpPr>
        <p:spPr>
          <a:xfrm>
            <a:off x="457200" y="1983160"/>
            <a:ext cx="8235950" cy="1348446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sz="2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tissé</a:t>
            </a:r>
            <a:r>
              <a:rPr lang="fr-FR" sz="2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filtration</a:t>
            </a:r>
            <a:r>
              <a:rPr sz="24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recouvert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boucles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 panose="020B0604020202020204" pitchFamily="34" charset="0"/>
              <a:buChar char="•"/>
              <a:tabLst>
                <a:tab pos="224154" algn="l"/>
              </a:tabLst>
            </a:pP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Chaque</a:t>
            </a:r>
            <a:r>
              <a:rPr sz="24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boule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résiste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50kg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traction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224154" algn="l"/>
                <a:tab pos="818515" algn="l"/>
                <a:tab pos="1663064" algn="l"/>
                <a:tab pos="2530475" algn="l"/>
                <a:tab pos="3455670" algn="l"/>
                <a:tab pos="6208395" algn="l"/>
              </a:tabLst>
            </a:pPr>
            <a:r>
              <a:rPr sz="2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pavés</a:t>
            </a:r>
            <a:r>
              <a:rPr lang="fr-FR" sz="2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béton</a:t>
            </a:r>
            <a:r>
              <a:rPr lang="fr-FR" sz="2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coulés</a:t>
            </a:r>
            <a:r>
              <a:rPr lang="fr-FR" sz="2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</a:t>
            </a:r>
            <a:r>
              <a:rPr sz="2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tissé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imbriqués</a:t>
            </a:r>
            <a:r>
              <a:rPr lang="fr-FR" sz="2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dans</a:t>
            </a:r>
            <a:r>
              <a:rPr sz="2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boucles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9792" y="3656872"/>
            <a:ext cx="3744416" cy="230118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 fontScale="90000"/>
          </a:bodyPr>
          <a:lstStyle/>
          <a:p>
            <a:pPr algn="ctr"/>
            <a:r>
              <a:rPr lang="fr-FR" sz="4400" dirty="0"/>
              <a:t>Les</a:t>
            </a:r>
            <a:r>
              <a:rPr lang="fr-FR" sz="4400" spc="-170" dirty="0"/>
              <a:t> </a:t>
            </a:r>
            <a:r>
              <a:rPr lang="fr-FR" sz="4400" dirty="0"/>
              <a:t>principaux</a:t>
            </a:r>
            <a:r>
              <a:rPr lang="fr-FR" sz="4400" spc="-155" dirty="0"/>
              <a:t> </a:t>
            </a:r>
            <a:r>
              <a:rPr lang="fr-FR" sz="4400" dirty="0"/>
              <a:t>domaines</a:t>
            </a:r>
            <a:r>
              <a:rPr lang="fr-FR" sz="4400" spc="-160" dirty="0"/>
              <a:t> </a:t>
            </a:r>
            <a:r>
              <a:rPr lang="fr-FR" sz="4400" spc="-10" dirty="0"/>
              <a:t>d’application</a:t>
            </a:r>
            <a:endParaRPr lang="fr-FR" sz="4400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object 3"/>
          <p:cNvSpPr txBox="1"/>
          <p:nvPr/>
        </p:nvSpPr>
        <p:spPr>
          <a:xfrm>
            <a:off x="611560" y="1988112"/>
            <a:ext cx="8075240" cy="3703258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556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/>
              <a:t>Tapis anti-</a:t>
            </a:r>
            <a:r>
              <a:rPr dirty="0" err="1"/>
              <a:t>affouillement</a:t>
            </a:r>
            <a:r>
              <a:rPr lang="fr-FR" dirty="0"/>
              <a:t> </a:t>
            </a:r>
            <a:r>
              <a:rPr dirty="0" err="1"/>
              <a:t>en</a:t>
            </a:r>
            <a:r>
              <a:rPr lang="fr-FR" dirty="0"/>
              <a:t> </a:t>
            </a:r>
            <a:r>
              <a:rPr dirty="0" err="1"/>
              <a:t>pieds</a:t>
            </a:r>
            <a:r>
              <a:rPr lang="fr-FR" dirty="0"/>
              <a:t> </a:t>
            </a:r>
            <a:r>
              <a:rPr dirty="0"/>
              <a:t>de </a:t>
            </a:r>
            <a:r>
              <a:rPr dirty="0" err="1"/>
              <a:t>quai</a:t>
            </a:r>
            <a:endParaRPr dirty="0"/>
          </a:p>
          <a:p>
            <a:pPr marL="3556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/>
              <a:t>Protection des </a:t>
            </a:r>
            <a:r>
              <a:rPr dirty="0" err="1"/>
              <a:t>fonds</a:t>
            </a:r>
            <a:r>
              <a:rPr lang="fr-FR" dirty="0"/>
              <a:t> </a:t>
            </a:r>
            <a:r>
              <a:rPr dirty="0"/>
              <a:t>exposés à des </a:t>
            </a:r>
            <a:r>
              <a:rPr dirty="0" err="1"/>
              <a:t>vitesses</a:t>
            </a:r>
            <a:r>
              <a:rPr dirty="0"/>
              <a:t> </a:t>
            </a:r>
            <a:r>
              <a:rPr dirty="0" err="1"/>
              <a:t>hydrauliques</a:t>
            </a:r>
            <a:r>
              <a:rPr lang="fr-FR" dirty="0"/>
              <a:t> </a:t>
            </a:r>
            <a:r>
              <a:rPr dirty="0" err="1"/>
              <a:t>élevées</a:t>
            </a:r>
            <a:r>
              <a:rPr dirty="0"/>
              <a:t> (ferries</a:t>
            </a:r>
            <a:r>
              <a:rPr lang="fr-FR" dirty="0"/>
              <a:t> </a:t>
            </a:r>
            <a:r>
              <a:rPr dirty="0"/>
              <a:t>par</a:t>
            </a:r>
            <a:r>
              <a:rPr lang="fr-FR" dirty="0"/>
              <a:t> </a:t>
            </a:r>
            <a:r>
              <a:rPr dirty="0" err="1"/>
              <a:t>exemple</a:t>
            </a:r>
            <a:r>
              <a:rPr dirty="0"/>
              <a:t>)</a:t>
            </a:r>
          </a:p>
          <a:p>
            <a:pPr marL="3556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/>
              <a:t>Protection</a:t>
            </a:r>
            <a:r>
              <a:rPr lang="fr-FR" dirty="0"/>
              <a:t> </a:t>
            </a:r>
            <a:r>
              <a:rPr dirty="0"/>
              <a:t>de</a:t>
            </a:r>
            <a:r>
              <a:rPr lang="fr-FR" dirty="0"/>
              <a:t> </a:t>
            </a:r>
            <a:r>
              <a:rPr dirty="0" err="1"/>
              <a:t>berge</a:t>
            </a:r>
            <a:endParaRPr dirty="0"/>
          </a:p>
          <a:p>
            <a:pPr marL="3556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 err="1"/>
              <a:t>Lestage</a:t>
            </a:r>
            <a:r>
              <a:rPr lang="fr-FR" dirty="0"/>
              <a:t> </a:t>
            </a:r>
            <a:r>
              <a:rPr lang="fr-FR" dirty="0" smtClean="0"/>
              <a:t>protection </a:t>
            </a:r>
            <a:r>
              <a:rPr dirty="0"/>
              <a:t>de</a:t>
            </a:r>
            <a:r>
              <a:rPr lang="fr-FR" dirty="0"/>
              <a:t> </a:t>
            </a:r>
            <a:r>
              <a:rPr dirty="0" err="1" smtClean="0"/>
              <a:t>conduites</a:t>
            </a:r>
            <a:r>
              <a:rPr lang="fr-FR" dirty="0"/>
              <a:t> </a:t>
            </a:r>
            <a:r>
              <a:rPr dirty="0" smtClean="0"/>
              <a:t>sous- </a:t>
            </a:r>
            <a:r>
              <a:rPr dirty="0"/>
              <a:t>marines</a:t>
            </a:r>
          </a:p>
          <a:p>
            <a:pPr marL="3556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/>
              <a:t>Sous-</a:t>
            </a:r>
            <a:r>
              <a:rPr dirty="0" err="1"/>
              <a:t>couche</a:t>
            </a:r>
            <a:r>
              <a:rPr lang="fr-FR" dirty="0"/>
              <a:t> </a:t>
            </a:r>
            <a:r>
              <a:rPr dirty="0" err="1"/>
              <a:t>artificielle</a:t>
            </a:r>
            <a:endParaRPr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1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4400" spc="-25" dirty="0"/>
              <a:t>Les</a:t>
            </a:r>
            <a:r>
              <a:rPr lang="fr-FR" sz="4400" dirty="0"/>
              <a:t>	principaux</a:t>
            </a:r>
            <a:r>
              <a:rPr lang="fr-FR" sz="4400" spc="-35" dirty="0"/>
              <a:t> </a:t>
            </a:r>
            <a:r>
              <a:rPr lang="fr-FR" sz="4400" spc="-25" dirty="0"/>
              <a:t>avantages</a:t>
            </a:r>
            <a:endParaRPr lang="fr-FR" sz="4400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bject 3"/>
          <p:cNvSpPr txBox="1"/>
          <p:nvPr/>
        </p:nvSpPr>
        <p:spPr>
          <a:xfrm>
            <a:off x="477013" y="1871920"/>
            <a:ext cx="8235950" cy="435292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Livraison sous forme de rouleau prêt à être utilisé pour la </a:t>
            </a:r>
            <a:r>
              <a:rPr lang="fr-FR" sz="20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fabrication des </a:t>
            </a: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panneaux</a:t>
            </a:r>
          </a:p>
          <a:p>
            <a:pPr marL="355600" indent="-342900">
              <a:lnSpc>
                <a:spcPct val="15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Epaisseur adaptée aux conditions hydrauliques</a:t>
            </a:r>
          </a:p>
          <a:p>
            <a:pPr marL="355600" indent="-342900">
              <a:lnSpc>
                <a:spcPct val="15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Réduction très fortes des épaisseurs par rapport aux enrochements</a:t>
            </a:r>
          </a:p>
          <a:p>
            <a:pPr marL="355600" indent="-342900">
              <a:lnSpc>
                <a:spcPct val="15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Plus de départ des particules fines du sol support</a:t>
            </a:r>
          </a:p>
          <a:p>
            <a:pPr marL="355600" indent="-342900">
              <a:lnSpc>
                <a:spcPct val="15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Capacité à s’adapter aux éventuels mouvements ultérieurs du sol support</a:t>
            </a:r>
          </a:p>
          <a:p>
            <a:pPr marL="355600" indent="-342900">
              <a:lnSpc>
                <a:spcPct val="15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Fabrication sur site selon besoin avec la main d’œuvre locale</a:t>
            </a:r>
          </a:p>
          <a:p>
            <a:pPr marL="355600" indent="-342900">
              <a:lnSpc>
                <a:spcPct val="15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 sous eau et hors eau facile avec des cadences élevées</a:t>
            </a:r>
          </a:p>
          <a:p>
            <a:pPr marL="355600" indent="-342900">
              <a:lnSpc>
                <a:spcPct val="150000"/>
              </a:lnSpc>
              <a:spcBef>
                <a:spcPts val="675"/>
              </a:spcBef>
              <a:buFont typeface="Arial" panose="020B0604020202020204" pitchFamily="34" charset="0"/>
              <a:buChar char="•"/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</a:pPr>
            <a:r>
              <a:rPr lang="fr-FR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Durée de vie de 100 ans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1485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1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4400" dirty="0"/>
              <a:t>Exemples</a:t>
            </a:r>
            <a:r>
              <a:rPr lang="fr-FR" sz="4400" spc="-114" dirty="0"/>
              <a:t> </a:t>
            </a:r>
            <a:r>
              <a:rPr lang="fr-FR" sz="4400" dirty="0"/>
              <a:t>de</a:t>
            </a:r>
            <a:r>
              <a:rPr lang="fr-FR" sz="4400" spc="-75" dirty="0"/>
              <a:t> </a:t>
            </a:r>
            <a:r>
              <a:rPr lang="fr-FR" sz="4400" spc="-10" dirty="0"/>
              <a:t>fabrication</a:t>
            </a:r>
            <a:endParaRPr lang="fr-FR" sz="4400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7404" y="3129433"/>
            <a:ext cx="3740785" cy="2448305"/>
          </a:xfrm>
          <a:prstGeom prst="rect">
            <a:avLst/>
          </a:prstGeom>
        </p:spPr>
      </p:pic>
      <p:pic>
        <p:nvPicPr>
          <p:cNvPr id="13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95929" y="3129434"/>
            <a:ext cx="3538728" cy="2448305"/>
          </a:xfrm>
          <a:prstGeom prst="rect">
            <a:avLst/>
          </a:prstGeom>
        </p:spPr>
      </p:pic>
      <p:sp>
        <p:nvSpPr>
          <p:cNvPr id="14" name="object 3"/>
          <p:cNvSpPr txBox="1"/>
          <p:nvPr/>
        </p:nvSpPr>
        <p:spPr>
          <a:xfrm>
            <a:off x="487404" y="1961940"/>
            <a:ext cx="3740785" cy="81817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dirty="0"/>
              <a:t>Coffrage sur le tissé à boucles et bétonnage</a:t>
            </a:r>
          </a:p>
        </p:txBody>
      </p:sp>
      <p:sp>
        <p:nvSpPr>
          <p:cNvPr id="15" name="object 4"/>
          <p:cNvSpPr txBox="1"/>
          <p:nvPr/>
        </p:nvSpPr>
        <p:spPr>
          <a:xfrm>
            <a:off x="5314305" y="1973335"/>
            <a:ext cx="3101975" cy="8252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Incorporation de points de levage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8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2478405" algn="l"/>
              </a:tabLst>
            </a:pPr>
            <a:r>
              <a:rPr lang="fr-FR" sz="4400" spc="-10" dirty="0">
                <a:cs typeface="Calibri"/>
              </a:rPr>
              <a:t>Panneaux</a:t>
            </a:r>
            <a:r>
              <a:rPr lang="fr-FR" sz="4400" dirty="0">
                <a:cs typeface="Calibri"/>
              </a:rPr>
              <a:t>	</a:t>
            </a:r>
            <a:r>
              <a:rPr lang="fr-FR" sz="4400" spc="-10" dirty="0">
                <a:cs typeface="Calibri"/>
              </a:rPr>
              <a:t>préfabriqués</a:t>
            </a:r>
            <a:endParaRPr lang="fr-FR" sz="4400" dirty="0">
              <a:cs typeface="Calibri"/>
            </a:endParaRPr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bject 3"/>
          <p:cNvSpPr txBox="1"/>
          <p:nvPr/>
        </p:nvSpPr>
        <p:spPr>
          <a:xfrm>
            <a:off x="513095" y="2007537"/>
            <a:ext cx="8235950" cy="57644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fr-FR" dirty="0"/>
              <a:t>Aire de fabrication des panneaux à proximité du site de </a:t>
            </a:r>
            <a:r>
              <a:rPr lang="fr-FR" dirty="0" smtClean="0"/>
              <a:t>pose</a:t>
            </a:r>
          </a:p>
          <a:p>
            <a:endParaRPr lang="fr-FR" sz="100" dirty="0"/>
          </a:p>
        </p:txBody>
      </p:sp>
      <p:pic>
        <p:nvPicPr>
          <p:cNvPr id="12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1560" y="2907168"/>
            <a:ext cx="4040251" cy="2693416"/>
          </a:xfrm>
          <a:prstGeom prst="rect">
            <a:avLst/>
          </a:prstGeom>
        </p:spPr>
      </p:pic>
      <p:pic>
        <p:nvPicPr>
          <p:cNvPr id="13" name="object 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43479" y="2919740"/>
            <a:ext cx="3553714" cy="266839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4400" spc="-25" dirty="0"/>
              <a:t>Des</a:t>
            </a:r>
            <a:r>
              <a:rPr lang="fr-FR" sz="4400" dirty="0"/>
              <a:t>	exemples</a:t>
            </a:r>
            <a:r>
              <a:rPr lang="fr-FR" sz="4400" spc="-130" dirty="0"/>
              <a:t> </a:t>
            </a:r>
            <a:r>
              <a:rPr lang="fr-FR" sz="4400" dirty="0"/>
              <a:t>de</a:t>
            </a:r>
            <a:r>
              <a:rPr lang="fr-FR" sz="4400" spc="-100" dirty="0"/>
              <a:t> </a:t>
            </a:r>
            <a:r>
              <a:rPr lang="fr-FR" sz="4400" spc="-10" dirty="0"/>
              <a:t>manutention</a:t>
            </a:r>
            <a:endParaRPr lang="fr-FR" sz="4400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bject 3"/>
          <p:cNvSpPr txBox="1"/>
          <p:nvPr/>
        </p:nvSpPr>
        <p:spPr>
          <a:xfrm>
            <a:off x="490852" y="2110183"/>
            <a:ext cx="8235950" cy="57644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fr-FR" dirty="0"/>
              <a:t>Chaque pavé peut être levé selon les dimensions des </a:t>
            </a:r>
            <a:r>
              <a:rPr lang="fr-FR" dirty="0" smtClean="0"/>
              <a:t>pavés</a:t>
            </a:r>
          </a:p>
          <a:p>
            <a:endParaRPr lang="fr-FR" sz="100" dirty="0"/>
          </a:p>
        </p:txBody>
      </p:sp>
      <p:pic>
        <p:nvPicPr>
          <p:cNvPr id="12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4630" y="3284984"/>
            <a:ext cx="3643353" cy="2293235"/>
          </a:xfrm>
          <a:prstGeom prst="rect">
            <a:avLst/>
          </a:prstGeom>
        </p:spPr>
      </p:pic>
      <p:pic>
        <p:nvPicPr>
          <p:cNvPr id="13" name="object 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04048" y="3284984"/>
            <a:ext cx="3682752" cy="230426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3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4400" dirty="0"/>
              <a:t>Des</a:t>
            </a:r>
            <a:r>
              <a:rPr lang="fr-FR" sz="4400" spc="-100" dirty="0"/>
              <a:t> </a:t>
            </a:r>
            <a:r>
              <a:rPr lang="fr-FR" sz="4400" dirty="0"/>
              <a:t>exemples</a:t>
            </a:r>
            <a:r>
              <a:rPr lang="fr-FR" sz="4400" spc="-90" dirty="0"/>
              <a:t> </a:t>
            </a:r>
            <a:r>
              <a:rPr lang="fr-FR" sz="4400" dirty="0"/>
              <a:t>de</a:t>
            </a:r>
            <a:r>
              <a:rPr lang="fr-FR" sz="4400" spc="-70" dirty="0"/>
              <a:t> </a:t>
            </a:r>
            <a:r>
              <a:rPr lang="fr-FR" sz="4400" spc="-10" dirty="0"/>
              <a:t>manutention</a:t>
            </a:r>
            <a:endParaRPr lang="fr-FR" sz="4400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0421" y="2708920"/>
            <a:ext cx="3163316" cy="2484276"/>
          </a:xfrm>
          <a:prstGeom prst="rect">
            <a:avLst/>
          </a:prstGeom>
        </p:spPr>
      </p:pic>
      <p:pic>
        <p:nvPicPr>
          <p:cNvPr id="13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6865" y="2708920"/>
            <a:ext cx="3408081" cy="248427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pc="-25" dirty="0" smtClean="0"/>
              <a:t>Des</a:t>
            </a:r>
            <a:r>
              <a:rPr lang="fr-FR" dirty="0" smtClean="0"/>
              <a:t> exemples</a:t>
            </a:r>
            <a:r>
              <a:rPr lang="fr-FR" spc="-120" dirty="0" smtClean="0"/>
              <a:t> </a:t>
            </a:r>
            <a:r>
              <a:rPr lang="fr-FR" dirty="0"/>
              <a:t>de</a:t>
            </a:r>
            <a:r>
              <a:rPr lang="fr-FR" spc="-100" dirty="0"/>
              <a:t> </a:t>
            </a:r>
            <a:r>
              <a:rPr lang="fr-FR" spc="-10" dirty="0"/>
              <a:t>chantier</a:t>
            </a:r>
            <a:endParaRPr lang="fr-FR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1417" y="3323893"/>
            <a:ext cx="3096344" cy="2344382"/>
          </a:xfrm>
          <a:prstGeom prst="rect">
            <a:avLst/>
          </a:prstGeom>
        </p:spPr>
      </p:pic>
      <p:pic>
        <p:nvPicPr>
          <p:cNvPr id="13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46091" y="3321081"/>
            <a:ext cx="3193261" cy="2344382"/>
          </a:xfrm>
          <a:prstGeom prst="rect">
            <a:avLst/>
          </a:prstGeom>
        </p:spPr>
      </p:pic>
      <p:sp>
        <p:nvSpPr>
          <p:cNvPr id="14" name="object 3"/>
          <p:cNvSpPr txBox="1"/>
          <p:nvPr/>
        </p:nvSpPr>
        <p:spPr>
          <a:xfrm>
            <a:off x="539552" y="2332197"/>
            <a:ext cx="3140075" cy="56105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Gare lagunaire à </a:t>
            </a:r>
            <a:r>
              <a:rPr dirty="0" smtClean="0"/>
              <a:t>Abidjan</a:t>
            </a:r>
            <a:endParaRPr lang="fr-FR" dirty="0" smtClean="0"/>
          </a:p>
          <a:p>
            <a:endParaRPr sz="100" dirty="0"/>
          </a:p>
        </p:txBody>
      </p:sp>
      <p:sp>
        <p:nvSpPr>
          <p:cNvPr id="15" name="object 4"/>
          <p:cNvSpPr txBox="1"/>
          <p:nvPr/>
        </p:nvSpPr>
        <p:spPr>
          <a:xfrm>
            <a:off x="4689140" y="2176781"/>
            <a:ext cx="3622445" cy="93038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Protection de berge </a:t>
            </a:r>
            <a:r>
              <a:rPr dirty="0" err="1"/>
              <a:t>soumise</a:t>
            </a:r>
            <a:r>
              <a:rPr dirty="0"/>
              <a:t> à</a:t>
            </a:r>
            <a:r>
              <a:rPr lang="fr-FR" dirty="0"/>
              <a:t> </a:t>
            </a:r>
            <a:r>
              <a:rPr lang="fr-FR" dirty="0" smtClean="0"/>
              <a:t>marée</a:t>
            </a:r>
          </a:p>
          <a:p>
            <a:endParaRPr lang="fr-FR" sz="1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0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4400" spc="-25" dirty="0"/>
              <a:t>Des</a:t>
            </a:r>
            <a:r>
              <a:rPr lang="fr-FR" sz="4400" dirty="0"/>
              <a:t>	exemples</a:t>
            </a:r>
            <a:r>
              <a:rPr lang="fr-FR" sz="4400" spc="-130" dirty="0"/>
              <a:t> </a:t>
            </a:r>
            <a:r>
              <a:rPr lang="fr-FR" sz="4400" dirty="0"/>
              <a:t>de</a:t>
            </a:r>
            <a:r>
              <a:rPr lang="fr-FR" sz="4400" spc="-100" dirty="0"/>
              <a:t> </a:t>
            </a:r>
            <a:r>
              <a:rPr lang="fr-FR" sz="4400" spc="-10" dirty="0"/>
              <a:t>chantiers</a:t>
            </a:r>
            <a:endParaRPr lang="fr-FR" sz="4400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object 3"/>
          <p:cNvSpPr txBox="1"/>
          <p:nvPr/>
        </p:nvSpPr>
        <p:spPr>
          <a:xfrm>
            <a:off x="873128" y="1904232"/>
            <a:ext cx="3118851" cy="81817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Protection de pieds de quai à Itajaï	Brésil</a:t>
            </a:r>
          </a:p>
        </p:txBody>
      </p:sp>
      <p:sp>
        <p:nvSpPr>
          <p:cNvPr id="14" name="object 4"/>
          <p:cNvSpPr txBox="1"/>
          <p:nvPr/>
        </p:nvSpPr>
        <p:spPr>
          <a:xfrm>
            <a:off x="5548999" y="1882767"/>
            <a:ext cx="2656065" cy="8252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Exemple de palonnier de manutention</a:t>
            </a:r>
          </a:p>
        </p:txBody>
      </p:sp>
      <p:pic>
        <p:nvPicPr>
          <p:cNvPr id="1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0502" y="3137934"/>
            <a:ext cx="3172590" cy="2638402"/>
          </a:xfrm>
          <a:prstGeom prst="rect">
            <a:avLst/>
          </a:prstGeom>
        </p:spPr>
      </p:pic>
      <p:pic>
        <p:nvPicPr>
          <p:cNvPr id="16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32040" y="3140968"/>
            <a:ext cx="3709865" cy="263474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fr-FR" sz="4400" spc="-25" dirty="0"/>
              <a:t>Des</a:t>
            </a:r>
            <a:r>
              <a:rPr lang="fr-FR" sz="4400" dirty="0"/>
              <a:t>	</a:t>
            </a:r>
            <a:r>
              <a:rPr lang="fr-FR" sz="4400" spc="-10" dirty="0" smtClean="0"/>
              <a:t>exemples</a:t>
            </a:r>
            <a:r>
              <a:rPr lang="fr-FR" sz="4400" dirty="0" smtClean="0"/>
              <a:t> </a:t>
            </a:r>
            <a:r>
              <a:rPr lang="fr-FR" sz="4400" spc="-25" dirty="0" smtClean="0"/>
              <a:t>de</a:t>
            </a:r>
            <a:r>
              <a:rPr lang="fr-FR" sz="4400" dirty="0" smtClean="0"/>
              <a:t> </a:t>
            </a:r>
            <a:r>
              <a:rPr lang="fr-FR" sz="4400" spc="-10" dirty="0" smtClean="0"/>
              <a:t>chantiers</a:t>
            </a:r>
            <a:endParaRPr lang="fr-FR" sz="4400" dirty="0"/>
          </a:p>
        </p:txBody>
      </p:sp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object 3"/>
          <p:cNvSpPr txBox="1"/>
          <p:nvPr/>
        </p:nvSpPr>
        <p:spPr>
          <a:xfrm>
            <a:off x="611560" y="2048089"/>
            <a:ext cx="3261074" cy="8252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Protection de berge aux Pays-Bas</a:t>
            </a:r>
          </a:p>
        </p:txBody>
      </p:sp>
      <p:sp>
        <p:nvSpPr>
          <p:cNvPr id="14" name="object 4"/>
          <p:cNvSpPr txBox="1"/>
          <p:nvPr/>
        </p:nvSpPr>
        <p:spPr>
          <a:xfrm>
            <a:off x="4872777" y="2048089"/>
            <a:ext cx="3202123" cy="8252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Application en canal et rivière</a:t>
            </a:r>
          </a:p>
        </p:txBody>
      </p:sp>
      <p:pic>
        <p:nvPicPr>
          <p:cNvPr id="1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9468" y="3251044"/>
            <a:ext cx="2867582" cy="2410027"/>
          </a:xfrm>
          <a:prstGeom prst="rect">
            <a:avLst/>
          </a:prstGeom>
        </p:spPr>
      </p:pic>
      <p:pic>
        <p:nvPicPr>
          <p:cNvPr id="16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72777" y="3284977"/>
            <a:ext cx="3163547" cy="241000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8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7200" y="3163334"/>
            <a:ext cx="3548035" cy="2577853"/>
          </a:xfrm>
          <a:prstGeom prst="rect">
            <a:avLst/>
          </a:prstGeom>
        </p:spPr>
      </p:pic>
      <p:pic>
        <p:nvPicPr>
          <p:cNvPr id="14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38328" y="3080157"/>
            <a:ext cx="2864457" cy="2661030"/>
          </a:xfrm>
          <a:prstGeom prst="rect">
            <a:avLst/>
          </a:prstGeom>
        </p:spPr>
      </p:pic>
      <p:sp>
        <p:nvSpPr>
          <p:cNvPr id="12" name="Titre 1"/>
          <p:cNvSpPr txBox="1">
            <a:spLocks/>
          </p:cNvSpPr>
          <p:nvPr/>
        </p:nvSpPr>
        <p:spPr>
          <a:xfrm>
            <a:off x="457200" y="47667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400" spc="-25" smtClean="0"/>
              <a:t>Des</a:t>
            </a:r>
            <a:r>
              <a:rPr lang="fr-FR" sz="4400" smtClean="0"/>
              <a:t>	</a:t>
            </a:r>
            <a:r>
              <a:rPr lang="fr-FR" sz="4400" spc="-10" smtClean="0"/>
              <a:t>exemples</a:t>
            </a:r>
            <a:r>
              <a:rPr lang="fr-FR" sz="4400" smtClean="0"/>
              <a:t> </a:t>
            </a:r>
            <a:r>
              <a:rPr lang="fr-FR" sz="4400" spc="-25" smtClean="0"/>
              <a:t>de</a:t>
            </a:r>
            <a:r>
              <a:rPr lang="fr-FR" sz="4400" smtClean="0"/>
              <a:t> </a:t>
            </a:r>
            <a:r>
              <a:rPr lang="fr-FR" sz="4400" spc="-10" smtClean="0"/>
              <a:t>chantiers</a:t>
            </a:r>
            <a:endParaRPr lang="fr-FR" sz="4400" dirty="0"/>
          </a:p>
        </p:txBody>
      </p:sp>
      <p:sp>
        <p:nvSpPr>
          <p:cNvPr id="13" name="object 3"/>
          <p:cNvSpPr txBox="1"/>
          <p:nvPr/>
        </p:nvSpPr>
        <p:spPr>
          <a:xfrm>
            <a:off x="583572" y="1869997"/>
            <a:ext cx="3554729" cy="8252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Protection de la zone d’arrivée des ferries à Calais</a:t>
            </a:r>
          </a:p>
        </p:txBody>
      </p:sp>
      <p:sp>
        <p:nvSpPr>
          <p:cNvPr id="15" name="object 4"/>
          <p:cNvSpPr txBox="1"/>
          <p:nvPr/>
        </p:nvSpPr>
        <p:spPr>
          <a:xfrm>
            <a:off x="5004048" y="2009963"/>
            <a:ext cx="3342004" cy="56105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Un panneau prêt à la </a:t>
            </a:r>
            <a:r>
              <a:rPr dirty="0" smtClean="0"/>
              <a:t>pose</a:t>
            </a:r>
            <a:endParaRPr lang="fr-FR" dirty="0" smtClean="0"/>
          </a:p>
          <a:p>
            <a:endParaRPr sz="100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6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itre 1"/>
          <p:cNvSpPr txBox="1">
            <a:spLocks/>
          </p:cNvSpPr>
          <p:nvPr/>
        </p:nvSpPr>
        <p:spPr>
          <a:xfrm>
            <a:off x="457200" y="47667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400" spc="-25" smtClean="0"/>
              <a:t>Des</a:t>
            </a:r>
            <a:r>
              <a:rPr lang="fr-FR" sz="4400" smtClean="0"/>
              <a:t>	</a:t>
            </a:r>
            <a:r>
              <a:rPr lang="fr-FR" sz="4400" spc="-10" smtClean="0"/>
              <a:t>exemples</a:t>
            </a:r>
            <a:r>
              <a:rPr lang="fr-FR" sz="4400" smtClean="0"/>
              <a:t> </a:t>
            </a:r>
            <a:r>
              <a:rPr lang="fr-FR" sz="4400" spc="-25" smtClean="0"/>
              <a:t>de</a:t>
            </a:r>
            <a:r>
              <a:rPr lang="fr-FR" sz="4400" smtClean="0"/>
              <a:t> </a:t>
            </a:r>
            <a:r>
              <a:rPr lang="fr-FR" sz="4400" spc="-10" smtClean="0"/>
              <a:t>chantiers</a:t>
            </a:r>
            <a:endParaRPr lang="fr-FR" sz="4400" dirty="0"/>
          </a:p>
        </p:txBody>
      </p:sp>
      <p:sp>
        <p:nvSpPr>
          <p:cNvPr id="13" name="object 3"/>
          <p:cNvSpPr txBox="1"/>
          <p:nvPr/>
        </p:nvSpPr>
        <p:spPr>
          <a:xfrm>
            <a:off x="825424" y="1878931"/>
            <a:ext cx="2880320" cy="91499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Terminal</a:t>
            </a:r>
            <a:r>
              <a:rPr lang="fr-FR" dirty="0"/>
              <a:t> </a:t>
            </a:r>
            <a:r>
              <a:rPr dirty="0" err="1"/>
              <a:t>méthanier</a:t>
            </a:r>
            <a:endParaRPr lang="fr-FR" dirty="0"/>
          </a:p>
          <a:p>
            <a:r>
              <a:rPr lang="fr-FR" dirty="0"/>
              <a:t> </a:t>
            </a:r>
            <a:r>
              <a:rPr dirty="0"/>
              <a:t>à Dunkerque</a:t>
            </a:r>
          </a:p>
        </p:txBody>
      </p:sp>
      <p:sp>
        <p:nvSpPr>
          <p:cNvPr id="15" name="object 4"/>
          <p:cNvSpPr txBox="1"/>
          <p:nvPr/>
        </p:nvSpPr>
        <p:spPr>
          <a:xfrm>
            <a:off x="5445933" y="2114943"/>
            <a:ext cx="2444115" cy="56105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Pose des </a:t>
            </a:r>
            <a:r>
              <a:rPr dirty="0" err="1" smtClean="0"/>
              <a:t>panneaux</a:t>
            </a:r>
            <a:endParaRPr lang="fr-FR" dirty="0" smtClean="0"/>
          </a:p>
          <a:p>
            <a:endParaRPr sz="100" dirty="0"/>
          </a:p>
        </p:txBody>
      </p:sp>
      <p:pic>
        <p:nvPicPr>
          <p:cNvPr id="16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1560" y="3171265"/>
            <a:ext cx="3308048" cy="2556333"/>
          </a:xfrm>
          <a:prstGeom prst="rect">
            <a:avLst/>
          </a:prstGeom>
        </p:spPr>
      </p:pic>
      <p:pic>
        <p:nvPicPr>
          <p:cNvPr id="17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32040" y="3171265"/>
            <a:ext cx="3381304" cy="255633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9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itre 1"/>
          <p:cNvSpPr txBox="1">
            <a:spLocks/>
          </p:cNvSpPr>
          <p:nvPr/>
        </p:nvSpPr>
        <p:spPr>
          <a:xfrm>
            <a:off x="457200" y="47667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400" spc="-25" smtClean="0"/>
              <a:t>Des</a:t>
            </a:r>
            <a:r>
              <a:rPr lang="fr-FR" sz="4400" smtClean="0"/>
              <a:t>	</a:t>
            </a:r>
            <a:r>
              <a:rPr lang="fr-FR" sz="4400" spc="-10" smtClean="0"/>
              <a:t>exemples</a:t>
            </a:r>
            <a:r>
              <a:rPr lang="fr-FR" sz="4400" smtClean="0"/>
              <a:t> </a:t>
            </a:r>
            <a:r>
              <a:rPr lang="fr-FR" sz="4400" spc="-25" smtClean="0"/>
              <a:t>de</a:t>
            </a:r>
            <a:r>
              <a:rPr lang="fr-FR" sz="4400" smtClean="0"/>
              <a:t> </a:t>
            </a:r>
            <a:r>
              <a:rPr lang="fr-FR" sz="4400" spc="-10" smtClean="0"/>
              <a:t>chantiers</a:t>
            </a:r>
            <a:endParaRPr lang="fr-FR" sz="4400" dirty="0"/>
          </a:p>
        </p:txBody>
      </p:sp>
      <p:sp>
        <p:nvSpPr>
          <p:cNvPr id="13" name="object 3"/>
          <p:cNvSpPr txBox="1"/>
          <p:nvPr/>
        </p:nvSpPr>
        <p:spPr>
          <a:xfrm>
            <a:off x="467544" y="2181763"/>
            <a:ext cx="3476210" cy="93038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La route du littoral à la</a:t>
            </a:r>
            <a:r>
              <a:rPr lang="fr-FR" dirty="0"/>
              <a:t> </a:t>
            </a:r>
            <a:r>
              <a:rPr lang="fr-FR" dirty="0" smtClean="0"/>
              <a:t>Réunion</a:t>
            </a:r>
          </a:p>
          <a:p>
            <a:endParaRPr lang="fr-FR" sz="100" dirty="0"/>
          </a:p>
        </p:txBody>
      </p:sp>
      <p:sp>
        <p:nvSpPr>
          <p:cNvPr id="15" name="object 3"/>
          <p:cNvSpPr txBox="1"/>
          <p:nvPr/>
        </p:nvSpPr>
        <p:spPr>
          <a:xfrm>
            <a:off x="4860032" y="2181763"/>
            <a:ext cx="3456383" cy="8252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Le tapis en demi cercle : </a:t>
            </a:r>
            <a:r>
              <a:rPr dirty="0" err="1"/>
              <a:t>près</a:t>
            </a:r>
            <a:r>
              <a:rPr dirty="0"/>
              <a:t> de</a:t>
            </a:r>
            <a:r>
              <a:rPr lang="fr-FR" dirty="0"/>
              <a:t>  </a:t>
            </a:r>
            <a:r>
              <a:rPr dirty="0"/>
              <a:t>1000 m²</a:t>
            </a:r>
            <a:r>
              <a:rPr lang="fr-FR" dirty="0"/>
              <a:t> </a:t>
            </a:r>
            <a:r>
              <a:rPr dirty="0"/>
              <a:t>et</a:t>
            </a:r>
            <a:r>
              <a:rPr lang="fr-FR" dirty="0"/>
              <a:t> </a:t>
            </a:r>
            <a:r>
              <a:rPr dirty="0"/>
              <a:t>900 tonnes</a:t>
            </a:r>
          </a:p>
        </p:txBody>
      </p:sp>
      <p:pic>
        <p:nvPicPr>
          <p:cNvPr id="16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5576" y="3293784"/>
            <a:ext cx="2943943" cy="2338641"/>
          </a:xfrm>
          <a:prstGeom prst="rect">
            <a:avLst/>
          </a:prstGeom>
        </p:spPr>
      </p:pic>
      <p:pic>
        <p:nvPicPr>
          <p:cNvPr id="17" name="object 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76056" y="3293784"/>
            <a:ext cx="2951311" cy="230426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itre 1"/>
          <p:cNvSpPr txBox="1">
            <a:spLocks/>
          </p:cNvSpPr>
          <p:nvPr/>
        </p:nvSpPr>
        <p:spPr>
          <a:xfrm>
            <a:off x="457200" y="47667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400" spc="-25" smtClean="0"/>
              <a:t>Des</a:t>
            </a:r>
            <a:r>
              <a:rPr lang="fr-FR" sz="4400" smtClean="0"/>
              <a:t>	</a:t>
            </a:r>
            <a:r>
              <a:rPr lang="fr-FR" sz="4400" spc="-10" smtClean="0"/>
              <a:t>exemples</a:t>
            </a:r>
            <a:r>
              <a:rPr lang="fr-FR" sz="4400" smtClean="0"/>
              <a:t> </a:t>
            </a:r>
            <a:r>
              <a:rPr lang="fr-FR" sz="4400" spc="-25" smtClean="0"/>
              <a:t>de</a:t>
            </a:r>
            <a:r>
              <a:rPr lang="fr-FR" sz="4400" smtClean="0"/>
              <a:t> </a:t>
            </a:r>
            <a:r>
              <a:rPr lang="fr-FR" sz="4400" spc="-10" smtClean="0"/>
              <a:t>chantiers</a:t>
            </a:r>
            <a:endParaRPr lang="fr-FR" sz="4400" dirty="0"/>
          </a:p>
        </p:txBody>
      </p:sp>
      <p:pic>
        <p:nvPicPr>
          <p:cNvPr id="13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2893" y="3281747"/>
            <a:ext cx="3238020" cy="2680002"/>
          </a:xfrm>
          <a:prstGeom prst="rect">
            <a:avLst/>
          </a:prstGeom>
        </p:spPr>
      </p:pic>
      <p:pic>
        <p:nvPicPr>
          <p:cNvPr id="15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62008" y="3248939"/>
            <a:ext cx="3239343" cy="266433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446615" y="2031862"/>
            <a:ext cx="3669665" cy="8252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La route du littoral à la Réunion</a:t>
            </a:r>
          </a:p>
        </p:txBody>
      </p:sp>
      <p:sp>
        <p:nvSpPr>
          <p:cNvPr id="17" name="object 4"/>
          <p:cNvSpPr txBox="1"/>
          <p:nvPr/>
        </p:nvSpPr>
        <p:spPr>
          <a:xfrm>
            <a:off x="4342889" y="1820408"/>
            <a:ext cx="4477583" cy="119455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Le matelas posé à 10m de profondeur autour d’une pile de pont avec liaisonnement entre les demi-</a:t>
            </a:r>
            <a:r>
              <a:rPr lang="fr-FR" dirty="0"/>
              <a:t> cercles</a:t>
            </a:r>
            <a:endParaRPr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5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itre 1"/>
          <p:cNvSpPr txBox="1">
            <a:spLocks/>
          </p:cNvSpPr>
          <p:nvPr/>
        </p:nvSpPr>
        <p:spPr>
          <a:xfrm>
            <a:off x="457200" y="47667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400" spc="-20" dirty="0"/>
              <a:t>Sous-</a:t>
            </a:r>
            <a:r>
              <a:rPr lang="fr-FR" sz="4400" dirty="0"/>
              <a:t>couche</a:t>
            </a:r>
            <a:r>
              <a:rPr lang="fr-FR" sz="4400" spc="-15" dirty="0"/>
              <a:t> </a:t>
            </a:r>
            <a:r>
              <a:rPr lang="fr-FR" sz="4400" spc="-10" dirty="0"/>
              <a:t>artificielle</a:t>
            </a:r>
            <a:endParaRPr lang="fr-FR" sz="4400" dirty="0"/>
          </a:p>
        </p:txBody>
      </p:sp>
      <p:sp>
        <p:nvSpPr>
          <p:cNvPr id="13" name="object 3"/>
          <p:cNvSpPr txBox="1"/>
          <p:nvPr/>
        </p:nvSpPr>
        <p:spPr>
          <a:xfrm>
            <a:off x="535940" y="1825089"/>
            <a:ext cx="3757929" cy="81817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Alternative aux sous-couches en enrochement</a:t>
            </a:r>
          </a:p>
        </p:txBody>
      </p:sp>
      <p:sp>
        <p:nvSpPr>
          <p:cNvPr id="15" name="object 4"/>
          <p:cNvSpPr txBox="1"/>
          <p:nvPr/>
        </p:nvSpPr>
        <p:spPr>
          <a:xfrm>
            <a:off x="4748212" y="1751452"/>
            <a:ext cx="3835400" cy="119455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85725" rIns="0" bIns="0" rtlCol="0">
            <a:spAutoFit/>
          </a:bodyPr>
          <a:lstStyle>
            <a:defPPr>
              <a:defRPr lang="fr-FR"/>
            </a:defPPr>
            <a:lvl1pPr marL="12700" algn="ctr">
              <a:lnSpc>
                <a:spcPct val="100000"/>
              </a:lnSpc>
              <a:spcBef>
                <a:spcPts val="675"/>
              </a:spcBef>
              <a:tabLst>
                <a:tab pos="224154" algn="l"/>
                <a:tab pos="715010" algn="l"/>
                <a:tab pos="1414780" algn="l"/>
                <a:tab pos="1864360" algn="l"/>
                <a:tab pos="4337050" algn="l"/>
              </a:tabLst>
              <a:defRPr sz="2400" spc="-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dirty="0"/>
              <a:t>Le matelas remplace les enrochements lorsqu’ils ne sont pas disponibles localement</a:t>
            </a:r>
          </a:p>
        </p:txBody>
      </p:sp>
      <p:pic>
        <p:nvPicPr>
          <p:cNvPr id="16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5940" y="3284984"/>
            <a:ext cx="3682752" cy="2500830"/>
          </a:xfrm>
          <a:prstGeom prst="rect">
            <a:avLst/>
          </a:prstGeom>
        </p:spPr>
      </p:pic>
      <p:pic>
        <p:nvPicPr>
          <p:cNvPr id="17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47404" y="3253492"/>
            <a:ext cx="4041775" cy="215188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1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022811" y="6525344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itre 1"/>
          <p:cNvSpPr txBox="1">
            <a:spLocks/>
          </p:cNvSpPr>
          <p:nvPr/>
        </p:nvSpPr>
        <p:spPr>
          <a:xfrm>
            <a:off x="1387624" y="3068960"/>
            <a:ext cx="6368752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105"/>
              </a:spcBef>
              <a:tabLst>
                <a:tab pos="2763520" algn="l"/>
                <a:tab pos="4214495" algn="l"/>
              </a:tabLst>
            </a:pPr>
            <a:r>
              <a:rPr lang="fr-FR" sz="40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Merci </a:t>
            </a:r>
            <a:r>
              <a:rPr lang="fr-FR" sz="4000" b="1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pour votre attention.</a:t>
            </a:r>
          </a:p>
          <a:p>
            <a:pPr algn="ctr">
              <a:lnSpc>
                <a:spcPct val="150000"/>
              </a:lnSpc>
              <a:spcBef>
                <a:spcPts val="105"/>
              </a:spcBef>
              <a:tabLst>
                <a:tab pos="2763520" algn="l"/>
                <a:tab pos="4214495" algn="l"/>
              </a:tabLst>
            </a:pPr>
            <a:r>
              <a:rPr lang="fr-FR" sz="4000" b="1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 votre disposition pour tout complément d’information</a:t>
            </a:r>
            <a:endParaRPr lang="fr-FR" sz="4000" b="1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object 3"/>
          <p:cNvSpPr txBox="1"/>
          <p:nvPr/>
        </p:nvSpPr>
        <p:spPr>
          <a:xfrm>
            <a:off x="2072957" y="4716301"/>
            <a:ext cx="4998085" cy="119697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869"/>
              </a:spcBef>
            </a:pPr>
            <a:r>
              <a:rPr sz="3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ah.koffler@wanadoo.fr</a:t>
            </a:r>
            <a:endParaRPr sz="3200" u="sng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00</a:t>
            </a:r>
            <a:r>
              <a:rPr sz="3200" spc="-45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33</a:t>
            </a:r>
            <a:r>
              <a:rPr sz="3200" spc="-3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6</a:t>
            </a:r>
            <a:r>
              <a:rPr sz="3200" spc="-35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80</a:t>
            </a:r>
            <a:r>
              <a:rPr sz="3200" spc="-2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42</a:t>
            </a:r>
            <a:r>
              <a:rPr sz="3200" spc="-3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66</a:t>
            </a:r>
            <a:r>
              <a:rPr sz="3200" spc="-4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20</a:t>
            </a:r>
            <a:r>
              <a:rPr sz="3200" spc="-3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(whatsap)</a:t>
            </a:r>
            <a:endParaRPr sz="3200" dirty="0">
              <a:solidFill>
                <a:schemeClr val="accent5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3" t="1701" r="37983" b="52100"/>
          <a:stretch/>
        </p:blipFill>
        <p:spPr>
          <a:xfrm>
            <a:off x="323528" y="6358299"/>
            <a:ext cx="504056" cy="4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</TotalTime>
  <Words>378</Words>
  <Application>Microsoft Office PowerPoint</Application>
  <PresentationFormat>Affichage à l'écran (4:3)</PresentationFormat>
  <Paragraphs>86</Paragraphs>
  <Slides>18</Slides>
  <Notes>17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Débit</vt:lpstr>
      <vt:lpstr>Direction des Ports  et du Domaine Public Maritime </vt:lpstr>
      <vt:lpstr>Session 2 – Innovations techniques et solutions avancées </vt:lpstr>
      <vt:lpstr>Constitution et principe</vt:lpstr>
      <vt:lpstr>Les principaux domaines d’application</vt:lpstr>
      <vt:lpstr>Les principaux avantages</vt:lpstr>
      <vt:lpstr>Exemples de fabrication</vt:lpstr>
      <vt:lpstr>Panneaux préfabriqués</vt:lpstr>
      <vt:lpstr>Des exemples de manutention</vt:lpstr>
      <vt:lpstr>Des exemples de manutention</vt:lpstr>
      <vt:lpstr>Des exemples de chantier</vt:lpstr>
      <vt:lpstr>Des exemples de chantiers</vt:lpstr>
      <vt:lpstr>Des exemples de chantiers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14</cp:revision>
  <dcterms:created xsi:type="dcterms:W3CDTF">2025-05-27T13:54:28Z</dcterms:created>
  <dcterms:modified xsi:type="dcterms:W3CDTF">2025-05-27T16:59:33Z</dcterms:modified>
</cp:coreProperties>
</file>