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9"/>
  </p:notesMasterIdLst>
  <p:sldIdLst>
    <p:sldId id="257" r:id="rId2"/>
    <p:sldId id="259" r:id="rId3"/>
    <p:sldId id="261" r:id="rId4"/>
    <p:sldId id="263" r:id="rId5"/>
    <p:sldId id="265" r:id="rId6"/>
    <p:sldId id="267" r:id="rId7"/>
    <p:sldId id="269" r:id="rId8"/>
    <p:sldId id="271" r:id="rId9"/>
    <p:sldId id="273" r:id="rId10"/>
    <p:sldId id="275" r:id="rId11"/>
    <p:sldId id="277" r:id="rId12"/>
    <p:sldId id="279" r:id="rId13"/>
    <p:sldId id="281" r:id="rId14"/>
    <p:sldId id="283" r:id="rId15"/>
    <p:sldId id="285" r:id="rId16"/>
    <p:sldId id="287" r:id="rId17"/>
    <p:sldId id="289" r:id="rId18"/>
    <p:sldId id="291" r:id="rId19"/>
    <p:sldId id="293" r:id="rId20"/>
    <p:sldId id="295" r:id="rId21"/>
    <p:sldId id="297" r:id="rId22"/>
    <p:sldId id="299" r:id="rId23"/>
    <p:sldId id="301" r:id="rId24"/>
    <p:sldId id="303" r:id="rId25"/>
    <p:sldId id="305" r:id="rId26"/>
    <p:sldId id="307" r:id="rId27"/>
    <p:sldId id="309" r:id="rId28"/>
    <p:sldId id="311" r:id="rId29"/>
    <p:sldId id="313" r:id="rId30"/>
    <p:sldId id="315" r:id="rId31"/>
    <p:sldId id="317" r:id="rId32"/>
    <p:sldId id="319" r:id="rId33"/>
    <p:sldId id="321" r:id="rId34"/>
    <p:sldId id="323" r:id="rId35"/>
    <p:sldId id="325" r:id="rId36"/>
    <p:sldId id="327" r:id="rId37"/>
    <p:sldId id="329" r:id="rId38"/>
    <p:sldId id="331" r:id="rId39"/>
    <p:sldId id="333" r:id="rId40"/>
    <p:sldId id="335" r:id="rId41"/>
    <p:sldId id="337" r:id="rId42"/>
    <p:sldId id="339" r:id="rId43"/>
    <p:sldId id="341" r:id="rId44"/>
    <p:sldId id="343" r:id="rId45"/>
    <p:sldId id="345" r:id="rId46"/>
    <p:sldId id="347" r:id="rId47"/>
    <p:sldId id="349" r:id="rId48"/>
  </p:sldIdLst>
  <p:sldSz cx="18288000" cy="10287000"/>
  <p:notesSz cx="6858000" cy="9144000"/>
  <p:embeddedFontLst>
    <p:embeddedFont>
      <p:font typeface="Calibri" panose="020F0502020204030204" pitchFamily="34" charset="0"/>
      <p:regular r:id="rId50"/>
      <p:bold r:id="rId51"/>
      <p:italic r:id="rId52"/>
      <p:boldItalic r:id="rId53"/>
    </p:embeddedFont>
    <p:embeddedFont>
      <p:font typeface="Calibri (MS)" panose="020B0604020202020204" charset="0"/>
      <p:regular r:id="rId54"/>
    </p:embeddedFont>
    <p:embeddedFont>
      <p:font typeface="DM Serif Display" panose="020B0604020202020204" charset="0"/>
      <p:regular r:id="rId55"/>
      <p:italic r:id="rId56"/>
    </p:embeddedFont>
    <p:embeddedFont>
      <p:font typeface="Inter" panose="020B0604020202020204" charset="0"/>
      <p:regular r:id="rId57"/>
      <p:bold r:id="rId58"/>
    </p:embeddedFont>
    <p:embeddedFont>
      <p:font typeface="Inter Bold" panose="020B0604020202020204" charset="0"/>
      <p:regular r:id="rId59"/>
    </p:embeddedFont>
    <p:embeddedFont>
      <p:font typeface="Inter Italics" panose="020B0604020202020204" charset="0"/>
      <p:regular r:id="rId60"/>
    </p:embeddedFont>
    <p:embeddedFont>
      <p:font typeface="Vollkorn" panose="020B0604020202020204" charset="0"/>
      <p:regular r:id="rId6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80" d="100"/>
          <a:sy n="80" d="100"/>
        </p:scale>
        <p:origin x="156" y="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1.fntdata"/><Relationship Id="rId55" Type="http://schemas.openxmlformats.org/officeDocument/2006/relationships/font" Target="fonts/font6.fntdata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5.fntdata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4.fntdata"/><Relationship Id="rId58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57" Type="http://schemas.openxmlformats.org/officeDocument/2006/relationships/font" Target="fonts/font8.fntdata"/><Relationship Id="rId61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3.fntdata"/><Relationship Id="rId60" Type="http://schemas.openxmlformats.org/officeDocument/2006/relationships/font" Target="fonts/font11.fntdata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7.fntdata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2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03.06.2025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‹N°›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Layout option 1</a:t>
            </a:r>
          </a:p>
          <a:p>
            <a:r>
              <a:rPr lang="en-US"/>
              <a:t>47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1.png"/><Relationship Id="rId7" Type="http://schemas.openxmlformats.org/officeDocument/2006/relationships/image" Target="../media/image37.jpeg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11" Type="http://schemas.openxmlformats.org/officeDocument/2006/relationships/image" Target="../media/image41.jpeg"/><Relationship Id="rId5" Type="http://schemas.openxmlformats.org/officeDocument/2006/relationships/image" Target="../media/image35.jpeg"/><Relationship Id="rId10" Type="http://schemas.openxmlformats.org/officeDocument/2006/relationships/image" Target="../media/image40.jpeg"/><Relationship Id="rId4" Type="http://schemas.openxmlformats.org/officeDocument/2006/relationships/image" Target="../media/image34.png"/><Relationship Id="rId9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43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1.png"/><Relationship Id="rId7" Type="http://schemas.openxmlformats.org/officeDocument/2006/relationships/image" Target="../media/image47.jpeg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11" Type="http://schemas.openxmlformats.org/officeDocument/2006/relationships/image" Target="../media/image51.jpeg"/><Relationship Id="rId5" Type="http://schemas.openxmlformats.org/officeDocument/2006/relationships/image" Target="../media/image45.png"/><Relationship Id="rId10" Type="http://schemas.openxmlformats.org/officeDocument/2006/relationships/image" Target="../media/image50.jpeg"/><Relationship Id="rId4" Type="http://schemas.openxmlformats.org/officeDocument/2006/relationships/image" Target="../media/image44.png"/><Relationship Id="rId9" Type="http://schemas.openxmlformats.org/officeDocument/2006/relationships/image" Target="../media/image4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7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image" Target="../media/image87.png"/><Relationship Id="rId3" Type="http://schemas.openxmlformats.org/officeDocument/2006/relationships/image" Target="../media/image1.png"/><Relationship Id="rId7" Type="http://schemas.openxmlformats.org/officeDocument/2006/relationships/image" Target="../media/image81.png"/><Relationship Id="rId12" Type="http://schemas.openxmlformats.org/officeDocument/2006/relationships/image" Target="../media/image86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11" Type="http://schemas.openxmlformats.org/officeDocument/2006/relationships/image" Target="../media/image85.png"/><Relationship Id="rId5" Type="http://schemas.openxmlformats.org/officeDocument/2006/relationships/image" Target="../media/image79.png"/><Relationship Id="rId15" Type="http://schemas.openxmlformats.org/officeDocument/2006/relationships/image" Target="../media/image89.png"/><Relationship Id="rId10" Type="http://schemas.openxmlformats.org/officeDocument/2006/relationships/image" Target="../media/image84.png"/><Relationship Id="rId4" Type="http://schemas.openxmlformats.org/officeDocument/2006/relationships/image" Target="../media/image78.png"/><Relationship Id="rId9" Type="http://schemas.openxmlformats.org/officeDocument/2006/relationships/image" Target="../media/image83.png"/><Relationship Id="rId14" Type="http://schemas.openxmlformats.org/officeDocument/2006/relationships/image" Target="../media/image88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13" Type="http://schemas.openxmlformats.org/officeDocument/2006/relationships/image" Target="../media/image99.png"/><Relationship Id="rId18" Type="http://schemas.openxmlformats.org/officeDocument/2006/relationships/image" Target="../media/image104.png"/><Relationship Id="rId26" Type="http://schemas.openxmlformats.org/officeDocument/2006/relationships/image" Target="../media/image112.png"/><Relationship Id="rId39" Type="http://schemas.openxmlformats.org/officeDocument/2006/relationships/image" Target="../media/image125.png"/><Relationship Id="rId3" Type="http://schemas.openxmlformats.org/officeDocument/2006/relationships/image" Target="../media/image1.png"/><Relationship Id="rId21" Type="http://schemas.openxmlformats.org/officeDocument/2006/relationships/image" Target="../media/image107.png"/><Relationship Id="rId34" Type="http://schemas.openxmlformats.org/officeDocument/2006/relationships/image" Target="../media/image120.png"/><Relationship Id="rId42" Type="http://schemas.openxmlformats.org/officeDocument/2006/relationships/image" Target="../media/image128.png"/><Relationship Id="rId7" Type="http://schemas.openxmlformats.org/officeDocument/2006/relationships/image" Target="../media/image93.png"/><Relationship Id="rId12" Type="http://schemas.openxmlformats.org/officeDocument/2006/relationships/image" Target="../media/image98.png"/><Relationship Id="rId17" Type="http://schemas.openxmlformats.org/officeDocument/2006/relationships/image" Target="../media/image103.png"/><Relationship Id="rId25" Type="http://schemas.openxmlformats.org/officeDocument/2006/relationships/image" Target="../media/image111.png"/><Relationship Id="rId33" Type="http://schemas.openxmlformats.org/officeDocument/2006/relationships/image" Target="../media/image119.png"/><Relationship Id="rId38" Type="http://schemas.openxmlformats.org/officeDocument/2006/relationships/image" Target="../media/image124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02.png"/><Relationship Id="rId20" Type="http://schemas.openxmlformats.org/officeDocument/2006/relationships/image" Target="../media/image106.png"/><Relationship Id="rId29" Type="http://schemas.openxmlformats.org/officeDocument/2006/relationships/image" Target="../media/image115.png"/><Relationship Id="rId41" Type="http://schemas.openxmlformats.org/officeDocument/2006/relationships/image" Target="../media/image1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png"/><Relationship Id="rId11" Type="http://schemas.openxmlformats.org/officeDocument/2006/relationships/image" Target="../media/image97.png"/><Relationship Id="rId24" Type="http://schemas.openxmlformats.org/officeDocument/2006/relationships/image" Target="../media/image110.png"/><Relationship Id="rId32" Type="http://schemas.openxmlformats.org/officeDocument/2006/relationships/image" Target="../media/image118.png"/><Relationship Id="rId37" Type="http://schemas.openxmlformats.org/officeDocument/2006/relationships/image" Target="../media/image123.png"/><Relationship Id="rId40" Type="http://schemas.openxmlformats.org/officeDocument/2006/relationships/image" Target="../media/image126.png"/><Relationship Id="rId5" Type="http://schemas.openxmlformats.org/officeDocument/2006/relationships/image" Target="../media/image91.png"/><Relationship Id="rId15" Type="http://schemas.openxmlformats.org/officeDocument/2006/relationships/image" Target="../media/image101.png"/><Relationship Id="rId23" Type="http://schemas.openxmlformats.org/officeDocument/2006/relationships/image" Target="../media/image109.png"/><Relationship Id="rId28" Type="http://schemas.openxmlformats.org/officeDocument/2006/relationships/image" Target="../media/image114.png"/><Relationship Id="rId36" Type="http://schemas.openxmlformats.org/officeDocument/2006/relationships/image" Target="../media/image122.png"/><Relationship Id="rId10" Type="http://schemas.openxmlformats.org/officeDocument/2006/relationships/image" Target="../media/image96.png"/><Relationship Id="rId19" Type="http://schemas.openxmlformats.org/officeDocument/2006/relationships/image" Target="../media/image105.png"/><Relationship Id="rId31" Type="http://schemas.openxmlformats.org/officeDocument/2006/relationships/image" Target="../media/image117.png"/><Relationship Id="rId44" Type="http://schemas.openxmlformats.org/officeDocument/2006/relationships/image" Target="../media/image6.png"/><Relationship Id="rId4" Type="http://schemas.openxmlformats.org/officeDocument/2006/relationships/image" Target="../media/image90.png"/><Relationship Id="rId9" Type="http://schemas.openxmlformats.org/officeDocument/2006/relationships/image" Target="../media/image95.png"/><Relationship Id="rId14" Type="http://schemas.openxmlformats.org/officeDocument/2006/relationships/image" Target="../media/image100.png"/><Relationship Id="rId22" Type="http://schemas.openxmlformats.org/officeDocument/2006/relationships/image" Target="../media/image108.png"/><Relationship Id="rId27" Type="http://schemas.openxmlformats.org/officeDocument/2006/relationships/image" Target="../media/image113.png"/><Relationship Id="rId30" Type="http://schemas.openxmlformats.org/officeDocument/2006/relationships/image" Target="../media/image116.png"/><Relationship Id="rId35" Type="http://schemas.openxmlformats.org/officeDocument/2006/relationships/image" Target="../media/image121.png"/><Relationship Id="rId43" Type="http://schemas.openxmlformats.org/officeDocument/2006/relationships/image" Target="../media/image12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32.jpeg"/><Relationship Id="rId4" Type="http://schemas.openxmlformats.org/officeDocument/2006/relationships/image" Target="../media/image13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5.jpeg"/><Relationship Id="rId5" Type="http://schemas.openxmlformats.org/officeDocument/2006/relationships/image" Target="../media/image134.jpeg"/><Relationship Id="rId4" Type="http://schemas.openxmlformats.org/officeDocument/2006/relationships/image" Target="../media/image1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4251960" cy="10287000"/>
            <a:chOff x="0" y="0"/>
            <a:chExt cx="566928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669280" cy="13716000"/>
            </a:xfrm>
            <a:custGeom>
              <a:avLst/>
              <a:gdLst/>
              <a:ahLst/>
              <a:cxnLst/>
              <a:rect l="l" t="t" r="r" b="b"/>
              <a:pathLst>
                <a:path w="5669280" h="13716000">
                  <a:moveTo>
                    <a:pt x="0" y="0"/>
                  </a:moveTo>
                  <a:lnTo>
                    <a:pt x="5669280" y="0"/>
                  </a:lnTo>
                  <a:lnTo>
                    <a:pt x="566928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/>
            <a:lstStyle/>
            <a:p>
              <a:endParaRPr lang="en-IN" dirty="0"/>
            </a:p>
          </p:txBody>
        </p:sp>
      </p:grpSp>
      <p:grpSp>
        <p:nvGrpSpPr>
          <p:cNvPr id="6" name="Group 6"/>
          <p:cNvGrpSpPr/>
          <p:nvPr/>
        </p:nvGrpSpPr>
        <p:grpSpPr>
          <a:xfrm rot="-10800000">
            <a:off x="1089741" y="3067097"/>
            <a:ext cx="6594837" cy="6166670"/>
            <a:chOff x="0" y="0"/>
            <a:chExt cx="8793116" cy="822222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793099" cy="8222234"/>
            </a:xfrm>
            <a:custGeom>
              <a:avLst/>
              <a:gdLst/>
              <a:ahLst/>
              <a:cxnLst/>
              <a:rect l="l" t="t" r="r" b="b"/>
              <a:pathLst>
                <a:path w="8793099" h="8222234">
                  <a:moveTo>
                    <a:pt x="0" y="0"/>
                  </a:moveTo>
                  <a:lnTo>
                    <a:pt x="8793099" y="0"/>
                  </a:lnTo>
                  <a:lnTo>
                    <a:pt x="8793099" y="8222234"/>
                  </a:lnTo>
                  <a:lnTo>
                    <a:pt x="0" y="8222234"/>
                  </a:lnTo>
                  <a:close/>
                </a:path>
              </a:pathLst>
            </a:custGeom>
            <a:gradFill rotWithShape="1">
              <a:gsLst>
                <a:gs pos="0">
                  <a:srgbClr val="004270">
                    <a:alpha val="100000"/>
                  </a:srgbClr>
                </a:gs>
                <a:gs pos="4000">
                  <a:srgbClr val="004270">
                    <a:alpha val="100000"/>
                  </a:srgbClr>
                </a:gs>
                <a:gs pos="100000">
                  <a:srgbClr val="78A538">
                    <a:alpha val="100000"/>
                  </a:srgbClr>
                </a:gs>
              </a:gsLst>
              <a:lin ang="7984702"/>
            </a:gra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568744" y="2459355"/>
            <a:ext cx="6615128" cy="6185721"/>
            <a:chOff x="0" y="0"/>
            <a:chExt cx="8820170" cy="824762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820150" cy="8247634"/>
            </a:xfrm>
            <a:custGeom>
              <a:avLst/>
              <a:gdLst/>
              <a:ahLst/>
              <a:cxnLst/>
              <a:rect l="l" t="t" r="r" b="b"/>
              <a:pathLst>
                <a:path w="8820150" h="8247634">
                  <a:moveTo>
                    <a:pt x="12700" y="0"/>
                  </a:moveTo>
                  <a:lnTo>
                    <a:pt x="8807450" y="0"/>
                  </a:lnTo>
                  <a:cubicBezTo>
                    <a:pt x="8814435" y="0"/>
                    <a:pt x="8820150" y="5715"/>
                    <a:pt x="8820150" y="12700"/>
                  </a:cubicBezTo>
                  <a:lnTo>
                    <a:pt x="8820150" y="8234934"/>
                  </a:lnTo>
                  <a:cubicBezTo>
                    <a:pt x="8820150" y="8241919"/>
                    <a:pt x="8814435" y="8247634"/>
                    <a:pt x="8807450" y="8247634"/>
                  </a:cubicBezTo>
                  <a:lnTo>
                    <a:pt x="12700" y="8247634"/>
                  </a:lnTo>
                  <a:cubicBezTo>
                    <a:pt x="5715" y="8247634"/>
                    <a:pt x="0" y="8241919"/>
                    <a:pt x="0" y="8234934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8234934"/>
                  </a:lnTo>
                  <a:lnTo>
                    <a:pt x="12700" y="8234934"/>
                  </a:lnTo>
                  <a:lnTo>
                    <a:pt x="12700" y="8222234"/>
                  </a:lnTo>
                  <a:lnTo>
                    <a:pt x="8807450" y="8222234"/>
                  </a:lnTo>
                  <a:lnTo>
                    <a:pt x="8807450" y="8234934"/>
                  </a:lnTo>
                  <a:lnTo>
                    <a:pt x="8794750" y="8234934"/>
                  </a:lnTo>
                  <a:lnTo>
                    <a:pt x="8794750" y="12700"/>
                  </a:lnTo>
                  <a:lnTo>
                    <a:pt x="8807450" y="12700"/>
                  </a:lnTo>
                  <a:lnTo>
                    <a:pt x="880745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10" name="Freeform 10" descr="D:\Komal\Clients\Strata\PPT\2017\Starta_Logo-No_Soil_Too_Weak.png"/>
          <p:cNvSpPr/>
          <p:nvPr/>
        </p:nvSpPr>
        <p:spPr>
          <a:xfrm>
            <a:off x="464232" y="133014"/>
            <a:ext cx="3080826" cy="1534602"/>
          </a:xfrm>
          <a:custGeom>
            <a:avLst/>
            <a:gdLst/>
            <a:ahLst/>
            <a:cxnLst/>
            <a:rect l="l" t="t" r="r" b="b"/>
            <a:pathLst>
              <a:path w="3080826" h="1534602">
                <a:moveTo>
                  <a:pt x="0" y="0"/>
                </a:moveTo>
                <a:lnTo>
                  <a:pt x="3080826" y="0"/>
                </a:lnTo>
                <a:lnTo>
                  <a:pt x="3080826" y="1534602"/>
                </a:lnTo>
                <a:lnTo>
                  <a:pt x="0" y="15346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2" b="-43735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1" name="AutoShape 11"/>
          <p:cNvSpPr/>
          <p:nvPr/>
        </p:nvSpPr>
        <p:spPr>
          <a:xfrm rot="15295">
            <a:off x="2115931" y="6711514"/>
            <a:ext cx="2140802" cy="0"/>
          </a:xfrm>
          <a:prstGeom prst="line">
            <a:avLst/>
          </a:prstGeom>
          <a:ln w="9525" cap="rnd">
            <a:solidFill>
              <a:srgbClr val="78A53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N"/>
          </a:p>
        </p:txBody>
      </p:sp>
      <p:sp>
        <p:nvSpPr>
          <p:cNvPr id="12" name="Freeform 12" descr="Image représentant de l'herbe et de la nature.  Description générée automatiquement."/>
          <p:cNvSpPr/>
          <p:nvPr/>
        </p:nvSpPr>
        <p:spPr>
          <a:xfrm>
            <a:off x="4251960" y="0"/>
            <a:ext cx="14036040" cy="10287000"/>
          </a:xfrm>
          <a:custGeom>
            <a:avLst/>
            <a:gdLst/>
            <a:ahLst/>
            <a:cxnLst/>
            <a:rect l="l" t="t" r="r" b="b"/>
            <a:pathLst>
              <a:path w="14036040" h="10287000">
                <a:moveTo>
                  <a:pt x="0" y="0"/>
                </a:moveTo>
                <a:lnTo>
                  <a:pt x="14036040" y="0"/>
                </a:lnTo>
                <a:lnTo>
                  <a:pt x="1403604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5151" r="-15151" b="-19"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13" name="Group 13"/>
          <p:cNvGrpSpPr/>
          <p:nvPr/>
        </p:nvGrpSpPr>
        <p:grpSpPr>
          <a:xfrm rot="-10800000">
            <a:off x="1089737" y="3067092"/>
            <a:ext cx="9241507" cy="6166670"/>
            <a:chOff x="0" y="0"/>
            <a:chExt cx="12322010" cy="822222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2322048" cy="8222234"/>
            </a:xfrm>
            <a:custGeom>
              <a:avLst/>
              <a:gdLst/>
              <a:ahLst/>
              <a:cxnLst/>
              <a:rect l="l" t="t" r="r" b="b"/>
              <a:pathLst>
                <a:path w="12322048" h="8222234">
                  <a:moveTo>
                    <a:pt x="0" y="0"/>
                  </a:moveTo>
                  <a:lnTo>
                    <a:pt x="12322048" y="0"/>
                  </a:lnTo>
                  <a:lnTo>
                    <a:pt x="12322048" y="8222234"/>
                  </a:lnTo>
                  <a:lnTo>
                    <a:pt x="0" y="8222234"/>
                  </a:lnTo>
                  <a:close/>
                </a:path>
              </a:pathLst>
            </a:custGeom>
            <a:gradFill rotWithShape="1">
              <a:gsLst>
                <a:gs pos="0">
                  <a:srgbClr val="004270">
                    <a:alpha val="100000"/>
                  </a:srgbClr>
                </a:gs>
                <a:gs pos="4000">
                  <a:srgbClr val="004270">
                    <a:alpha val="100000"/>
                  </a:srgbClr>
                </a:gs>
                <a:gs pos="100000">
                  <a:srgbClr val="78A538">
                    <a:alpha val="100000"/>
                  </a:srgbClr>
                </a:gs>
              </a:gsLst>
              <a:lin ang="7422862"/>
            </a:gra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568742" y="2459355"/>
            <a:ext cx="9260559" cy="6185721"/>
            <a:chOff x="0" y="0"/>
            <a:chExt cx="12347412" cy="824762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2347448" cy="8247634"/>
            </a:xfrm>
            <a:custGeom>
              <a:avLst/>
              <a:gdLst/>
              <a:ahLst/>
              <a:cxnLst/>
              <a:rect l="l" t="t" r="r" b="b"/>
              <a:pathLst>
                <a:path w="12347448" h="8247634">
                  <a:moveTo>
                    <a:pt x="12700" y="0"/>
                  </a:moveTo>
                  <a:lnTo>
                    <a:pt x="12334748" y="0"/>
                  </a:lnTo>
                  <a:cubicBezTo>
                    <a:pt x="12341733" y="0"/>
                    <a:pt x="12347448" y="5715"/>
                    <a:pt x="12347448" y="12700"/>
                  </a:cubicBezTo>
                  <a:lnTo>
                    <a:pt x="12347448" y="8234934"/>
                  </a:lnTo>
                  <a:cubicBezTo>
                    <a:pt x="12347448" y="8241919"/>
                    <a:pt x="12341733" y="8247634"/>
                    <a:pt x="12334748" y="8247634"/>
                  </a:cubicBezTo>
                  <a:lnTo>
                    <a:pt x="12700" y="8247634"/>
                  </a:lnTo>
                  <a:cubicBezTo>
                    <a:pt x="5715" y="8247634"/>
                    <a:pt x="0" y="8241919"/>
                    <a:pt x="0" y="8234934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8234934"/>
                  </a:lnTo>
                  <a:lnTo>
                    <a:pt x="12700" y="8234934"/>
                  </a:lnTo>
                  <a:lnTo>
                    <a:pt x="12700" y="8222234"/>
                  </a:lnTo>
                  <a:lnTo>
                    <a:pt x="12334748" y="8222234"/>
                  </a:lnTo>
                  <a:lnTo>
                    <a:pt x="12334748" y="8234934"/>
                  </a:lnTo>
                  <a:lnTo>
                    <a:pt x="12322048" y="8234934"/>
                  </a:lnTo>
                  <a:lnTo>
                    <a:pt x="12322048" y="12700"/>
                  </a:lnTo>
                  <a:lnTo>
                    <a:pt x="12334748" y="12700"/>
                  </a:lnTo>
                  <a:lnTo>
                    <a:pt x="12334748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916317" y="3451206"/>
            <a:ext cx="7799162" cy="2941720"/>
            <a:chOff x="0" y="0"/>
            <a:chExt cx="10398882" cy="392229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398882" cy="3922294"/>
            </a:xfrm>
            <a:custGeom>
              <a:avLst/>
              <a:gdLst/>
              <a:ahLst/>
              <a:cxnLst/>
              <a:rect l="l" t="t" r="r" b="b"/>
              <a:pathLst>
                <a:path w="10398882" h="3922294">
                  <a:moveTo>
                    <a:pt x="0" y="0"/>
                  </a:moveTo>
                  <a:lnTo>
                    <a:pt x="10398882" y="0"/>
                  </a:lnTo>
                  <a:lnTo>
                    <a:pt x="10398882" y="3922294"/>
                  </a:lnTo>
                  <a:lnTo>
                    <a:pt x="0" y="392229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85725"/>
              <a:ext cx="10398882" cy="3836569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marL="0" lvl="0" indent="0" algn="l">
                <a:lnSpc>
                  <a:spcPts val="7776"/>
                </a:lnSpc>
              </a:pPr>
              <a:r>
                <a:rPr lang="en-US" sz="7200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Mur StrataBlock™ </a:t>
              </a:r>
            </a:p>
          </p:txBody>
        </p:sp>
      </p:grpSp>
      <p:sp>
        <p:nvSpPr>
          <p:cNvPr id="20" name="AutoShape 20"/>
          <p:cNvSpPr/>
          <p:nvPr/>
        </p:nvSpPr>
        <p:spPr>
          <a:xfrm rot="5076">
            <a:off x="2115938" y="6711514"/>
            <a:ext cx="6450267" cy="0"/>
          </a:xfrm>
          <a:prstGeom prst="line">
            <a:avLst/>
          </a:prstGeom>
          <a:ln w="9525" cap="rnd">
            <a:solidFill>
              <a:srgbClr val="78A53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N"/>
          </a:p>
        </p:txBody>
      </p:sp>
      <p:sp>
        <p:nvSpPr>
          <p:cNvPr id="21" name="TextBox 21"/>
          <p:cNvSpPr txBox="1"/>
          <p:nvPr/>
        </p:nvSpPr>
        <p:spPr>
          <a:xfrm>
            <a:off x="2007757" y="7001713"/>
            <a:ext cx="8003884" cy="502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88"/>
              </a:lnSpc>
            </a:pPr>
            <a:r>
              <a:rPr lang="en-US" sz="36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L'avenir des murs en sol stabilisé 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1C36F707-C0E1-40E1-91F5-BEDFF00D91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948" y="9190141"/>
            <a:ext cx="2912796" cy="113741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257300" y="547688"/>
            <a:ext cx="7367154" cy="1988345"/>
            <a:chOff x="0" y="0"/>
            <a:chExt cx="9822872" cy="265112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822872" cy="2651126"/>
            </a:xfrm>
            <a:custGeom>
              <a:avLst/>
              <a:gdLst/>
              <a:ahLst/>
              <a:cxnLst/>
              <a:rect l="l" t="t" r="r" b="b"/>
              <a:pathLst>
                <a:path w="9822872" h="2651126">
                  <a:moveTo>
                    <a:pt x="0" y="0"/>
                  </a:moveTo>
                  <a:lnTo>
                    <a:pt x="9822872" y="0"/>
                  </a:lnTo>
                  <a:lnTo>
                    <a:pt x="9822872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76200"/>
              <a:ext cx="9822872" cy="25749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480"/>
                </a:lnSpc>
              </a:pPr>
              <a:r>
                <a:rPr lang="en-US" sz="6000">
                  <a:solidFill>
                    <a:srgbClr val="404040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À propos de Strata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348740" y="2803208"/>
            <a:ext cx="7184707" cy="6175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Créée il y a vingt ans en tant que coentreprise avec l'entreprise américaine Strata Systems, la société Carlyle Group a acquis une participation majoritaire en 2025, unifiant Strata India, Europe et États-Unis en une seule entité mondiale dont le siège social est situé en Inde.</a:t>
            </a:r>
          </a:p>
          <a:p>
            <a:pPr marL="0" lvl="0" indent="0" algn="l">
              <a:lnSpc>
                <a:spcPts val="2916"/>
              </a:lnSpc>
            </a:pPr>
            <a:endParaRPr lang="en-US" sz="2700">
              <a:solidFill>
                <a:srgbClr val="595959"/>
              </a:solidFill>
              <a:latin typeface="Inter"/>
              <a:ea typeface="Inter"/>
              <a:cs typeface="Inter"/>
              <a:sym typeface="Inter"/>
            </a:endParaRPr>
          </a:p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Pionnier dans les solutions de sols en géosynthétiques.</a:t>
            </a:r>
          </a:p>
          <a:p>
            <a:pPr marL="0" lvl="0" indent="0" algn="l">
              <a:lnSpc>
                <a:spcPts val="2916"/>
              </a:lnSpc>
            </a:pPr>
            <a:endParaRPr lang="en-US" sz="2700">
              <a:solidFill>
                <a:srgbClr val="595959"/>
              </a:solidFill>
              <a:latin typeface="Inter"/>
              <a:ea typeface="Inter"/>
              <a:cs typeface="Inter"/>
              <a:sym typeface="Inter"/>
            </a:endParaRPr>
          </a:p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Fournit des géosynthétiques et des solutions de génie civil de la plus haute qualité.</a:t>
            </a:r>
          </a:p>
          <a:p>
            <a:pPr marL="0" lvl="0" indent="0" algn="l">
              <a:lnSpc>
                <a:spcPts val="2916"/>
              </a:lnSpc>
            </a:pPr>
            <a:endParaRPr lang="en-US" sz="2700">
              <a:solidFill>
                <a:srgbClr val="595959"/>
              </a:solidFill>
              <a:latin typeface="Inter"/>
              <a:ea typeface="Inter"/>
              <a:cs typeface="Inter"/>
              <a:sym typeface="Inter"/>
            </a:endParaRPr>
          </a:p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Possède des bureaux en Inde, aux États-Unis et en Espagne.</a:t>
            </a:r>
          </a:p>
        </p:txBody>
      </p:sp>
      <p:sp>
        <p:nvSpPr>
          <p:cNvPr id="8" name="Freeform 8" descr="Image représentant le ciel, l'herbe, l'extérieur et la montagne.  Description générée automatiquement."/>
          <p:cNvSpPr/>
          <p:nvPr/>
        </p:nvSpPr>
        <p:spPr>
          <a:xfrm>
            <a:off x="914400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5050" r="-25050" b="-21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9" name="Freeform 9"/>
          <p:cNvSpPr/>
          <p:nvPr/>
        </p:nvSpPr>
        <p:spPr>
          <a:xfrm>
            <a:off x="16796478" y="9256490"/>
            <a:ext cx="1382553" cy="976981"/>
          </a:xfrm>
          <a:custGeom>
            <a:avLst/>
            <a:gdLst/>
            <a:ahLst/>
            <a:cxnLst/>
            <a:rect l="l" t="t" r="r" b="b"/>
            <a:pathLst>
              <a:path w="1382553" h="976981">
                <a:moveTo>
                  <a:pt x="0" y="0"/>
                </a:moveTo>
                <a:lnTo>
                  <a:pt x="1382553" y="0"/>
                </a:lnTo>
                <a:lnTo>
                  <a:pt x="1382553" y="976981"/>
                </a:lnTo>
                <a:lnTo>
                  <a:pt x="0" y="9769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85" b="-285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0" name="AutoShape 10"/>
          <p:cNvSpPr/>
          <p:nvPr/>
        </p:nvSpPr>
        <p:spPr>
          <a:xfrm rot="10756951">
            <a:off x="1288860" y="2120790"/>
            <a:ext cx="4564021" cy="0"/>
          </a:xfrm>
          <a:prstGeom prst="line">
            <a:avLst/>
          </a:prstGeom>
          <a:ln w="28575" cap="rnd">
            <a:solidFill>
              <a:srgbClr val="78A53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N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DEF43BC-0E56-4642-AAF1-585CADF0B07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51" y="9581723"/>
            <a:ext cx="1952498" cy="76242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4" name="Freeform 4" descr="D:\Komal\Clients\Strata\PPT\2017\Starta_Logo-No_Soil_Too_Weak.png"/>
          <p:cNvSpPr/>
          <p:nvPr/>
        </p:nvSpPr>
        <p:spPr>
          <a:xfrm>
            <a:off x="16874834" y="9317282"/>
            <a:ext cx="1530625" cy="762426"/>
          </a:xfrm>
          <a:custGeom>
            <a:avLst/>
            <a:gdLst/>
            <a:ahLst/>
            <a:cxnLst/>
            <a:rect l="l" t="t" r="r" b="b"/>
            <a:pathLst>
              <a:path w="1530625" h="762426">
                <a:moveTo>
                  <a:pt x="0" y="0"/>
                </a:moveTo>
                <a:lnTo>
                  <a:pt x="1530625" y="0"/>
                </a:lnTo>
                <a:lnTo>
                  <a:pt x="1530625" y="762425"/>
                </a:lnTo>
                <a:lnTo>
                  <a:pt x="0" y="7624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2" b="-43735"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5" name="Group 5"/>
          <p:cNvGrpSpPr/>
          <p:nvPr/>
        </p:nvGrpSpPr>
        <p:grpSpPr>
          <a:xfrm rot="-10800000">
            <a:off x="583809" y="-1270"/>
            <a:ext cx="12903591" cy="2620491"/>
            <a:chOff x="0" y="0"/>
            <a:chExt cx="17204788" cy="349398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7204817" cy="3494024"/>
            </a:xfrm>
            <a:custGeom>
              <a:avLst/>
              <a:gdLst/>
              <a:ahLst/>
              <a:cxnLst/>
              <a:rect l="l" t="t" r="r" b="b"/>
              <a:pathLst>
                <a:path w="17204817" h="3494024">
                  <a:moveTo>
                    <a:pt x="0" y="0"/>
                  </a:moveTo>
                  <a:lnTo>
                    <a:pt x="17204817" y="0"/>
                  </a:lnTo>
                  <a:lnTo>
                    <a:pt x="17204817" y="3494024"/>
                  </a:lnTo>
                  <a:lnTo>
                    <a:pt x="0" y="3494024"/>
                  </a:lnTo>
                  <a:close/>
                </a:path>
              </a:pathLst>
            </a:custGeom>
            <a:gradFill rotWithShape="1">
              <a:gsLst>
                <a:gs pos="0">
                  <a:srgbClr val="004270">
                    <a:alpha val="100000"/>
                  </a:srgbClr>
                </a:gs>
                <a:gs pos="4000">
                  <a:srgbClr val="004270">
                    <a:alpha val="100000"/>
                  </a:srgbClr>
                </a:gs>
                <a:gs pos="100000">
                  <a:srgbClr val="78A538">
                    <a:alpha val="100000"/>
                  </a:srgbClr>
                </a:gs>
              </a:gsLst>
              <a:lin ang="6088779"/>
            </a:gra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49124" y="736432"/>
            <a:ext cx="12922641" cy="2402391"/>
            <a:chOff x="0" y="0"/>
            <a:chExt cx="17230188" cy="320318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7230217" cy="3203194"/>
            </a:xfrm>
            <a:custGeom>
              <a:avLst/>
              <a:gdLst/>
              <a:ahLst/>
              <a:cxnLst/>
              <a:rect l="l" t="t" r="r" b="b"/>
              <a:pathLst>
                <a:path w="17230217" h="3203194">
                  <a:moveTo>
                    <a:pt x="12700" y="0"/>
                  </a:moveTo>
                  <a:lnTo>
                    <a:pt x="17217517" y="0"/>
                  </a:lnTo>
                  <a:cubicBezTo>
                    <a:pt x="17224502" y="0"/>
                    <a:pt x="17230217" y="5715"/>
                    <a:pt x="17230217" y="12700"/>
                  </a:cubicBezTo>
                  <a:lnTo>
                    <a:pt x="17230217" y="3190494"/>
                  </a:lnTo>
                  <a:cubicBezTo>
                    <a:pt x="17230217" y="3197479"/>
                    <a:pt x="17224502" y="3203194"/>
                    <a:pt x="17217517" y="3203194"/>
                  </a:cubicBezTo>
                  <a:lnTo>
                    <a:pt x="12700" y="3203194"/>
                  </a:lnTo>
                  <a:cubicBezTo>
                    <a:pt x="5715" y="3203194"/>
                    <a:pt x="0" y="3197479"/>
                    <a:pt x="0" y="3190494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3190494"/>
                  </a:lnTo>
                  <a:lnTo>
                    <a:pt x="12700" y="3190494"/>
                  </a:lnTo>
                  <a:lnTo>
                    <a:pt x="12700" y="3177794"/>
                  </a:lnTo>
                  <a:lnTo>
                    <a:pt x="17217517" y="3177794"/>
                  </a:lnTo>
                  <a:lnTo>
                    <a:pt x="17217517" y="3190494"/>
                  </a:lnTo>
                  <a:lnTo>
                    <a:pt x="17204817" y="3190494"/>
                  </a:lnTo>
                  <a:lnTo>
                    <a:pt x="17204817" y="12700"/>
                  </a:lnTo>
                  <a:lnTo>
                    <a:pt x="17217517" y="12700"/>
                  </a:lnTo>
                  <a:lnTo>
                    <a:pt x="17217517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348740" y="3722367"/>
            <a:ext cx="8082440" cy="43654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 dirty="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Aux </a:t>
            </a:r>
            <a:r>
              <a:rPr lang="en-US" sz="2700" dirty="0" err="1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XVIe</a:t>
            </a:r>
            <a:r>
              <a:rPr lang="en-US" sz="2700" dirty="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 et </a:t>
            </a:r>
            <a:r>
              <a:rPr lang="en-US" sz="2700" dirty="0" err="1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XVIIe</a:t>
            </a:r>
            <a:r>
              <a:rPr lang="en-US" sz="2700" dirty="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 siècles, les </a:t>
            </a:r>
            <a:r>
              <a:rPr lang="en-US" sz="2700" dirty="0" err="1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ingénieurs</a:t>
            </a:r>
            <a:r>
              <a:rPr lang="en-US" sz="2700" dirty="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 français </a:t>
            </a:r>
            <a:r>
              <a:rPr lang="en-US" sz="2700" dirty="0" err="1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employaient</a:t>
            </a:r>
            <a:r>
              <a:rPr lang="en-US" sz="2700" dirty="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 des </a:t>
            </a:r>
            <a:r>
              <a:rPr lang="en-US" sz="2700" dirty="0" err="1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bâtons</a:t>
            </a:r>
            <a:r>
              <a:rPr lang="en-US" sz="2700" dirty="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 pour </a:t>
            </a:r>
            <a:r>
              <a:rPr lang="en-US" sz="2700" dirty="0" err="1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consolider</a:t>
            </a:r>
            <a:r>
              <a:rPr lang="en-US" sz="2700" dirty="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 les digues.</a:t>
            </a:r>
          </a:p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 dirty="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Au fil des </a:t>
            </a:r>
            <a:r>
              <a:rPr lang="en-US" sz="2700" dirty="0" err="1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années</a:t>
            </a:r>
            <a:r>
              <a:rPr lang="en-US" sz="2700" dirty="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, </a:t>
            </a:r>
            <a:r>
              <a:rPr lang="en-US" sz="2700" dirty="0" err="1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plusieurs</a:t>
            </a:r>
            <a:r>
              <a:rPr lang="en-US" sz="2700" dirty="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 structures </a:t>
            </a:r>
            <a:r>
              <a:rPr lang="en-US" sz="2700" dirty="0" err="1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ont</a:t>
            </a:r>
            <a:r>
              <a:rPr lang="en-US" sz="2700" dirty="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700" dirty="0" err="1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été</a:t>
            </a:r>
            <a:r>
              <a:rPr lang="en-US" sz="2700" dirty="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700" dirty="0" err="1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édifiées</a:t>
            </a:r>
            <a:r>
              <a:rPr lang="en-US" sz="2700" dirty="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700" dirty="0" err="1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en</a:t>
            </a:r>
            <a:r>
              <a:rPr lang="en-US" sz="2700" dirty="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700" dirty="0" err="1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utilisant</a:t>
            </a:r>
            <a:r>
              <a:rPr lang="en-US" sz="2700" dirty="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 des </a:t>
            </a:r>
            <a:r>
              <a:rPr lang="en-US" sz="2700" dirty="0" err="1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matériaux</a:t>
            </a:r>
            <a:r>
              <a:rPr lang="en-US" sz="2700" dirty="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700" dirty="0" err="1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tels</a:t>
            </a:r>
            <a:r>
              <a:rPr lang="en-US" sz="2700" dirty="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 que le </a:t>
            </a:r>
            <a:r>
              <a:rPr lang="en-US" sz="2700" dirty="0" err="1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bambou</a:t>
            </a:r>
            <a:r>
              <a:rPr lang="en-US" sz="2700" dirty="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, le jute, etc. pour le </a:t>
            </a:r>
            <a:r>
              <a:rPr lang="en-US" sz="2700" dirty="0" err="1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renforcement</a:t>
            </a:r>
            <a:r>
              <a:rPr lang="en-US" sz="2700" dirty="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 des sols. </a:t>
            </a:r>
          </a:p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 dirty="0" err="1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L'application</a:t>
            </a:r>
            <a:r>
              <a:rPr lang="en-US" sz="2700" dirty="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700" dirty="0" err="1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contemporaine</a:t>
            </a:r>
            <a:r>
              <a:rPr lang="en-US" sz="2700" dirty="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 du </a:t>
            </a:r>
            <a:r>
              <a:rPr lang="en-US" sz="2700" dirty="0" err="1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renforcement</a:t>
            </a:r>
            <a:r>
              <a:rPr lang="en-US" sz="2700" dirty="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 des sols dans la construction de </a:t>
            </a:r>
            <a:r>
              <a:rPr lang="en-US" sz="2700" dirty="0" err="1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murs</a:t>
            </a:r>
            <a:r>
              <a:rPr lang="en-US" sz="2700" dirty="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 de </a:t>
            </a:r>
            <a:r>
              <a:rPr lang="en-US" sz="2700" dirty="0" err="1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soutènement</a:t>
            </a:r>
            <a:r>
              <a:rPr lang="en-US" sz="2700" dirty="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 a </a:t>
            </a:r>
            <a:r>
              <a:rPr lang="en-US" sz="2700" dirty="0" err="1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été</a:t>
            </a:r>
            <a:r>
              <a:rPr lang="en-US" sz="2700" dirty="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700" dirty="0" err="1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initiée</a:t>
            </a:r>
            <a:r>
              <a:rPr lang="en-US" sz="2700" dirty="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 par </a:t>
            </a:r>
            <a:r>
              <a:rPr lang="en-US" sz="2700" dirty="0" err="1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l'architecte</a:t>
            </a:r>
            <a:r>
              <a:rPr lang="en-US" sz="2700" dirty="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 et </a:t>
            </a:r>
            <a:r>
              <a:rPr lang="en-US" sz="2700" dirty="0" err="1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ingénieur</a:t>
            </a:r>
            <a:r>
              <a:rPr lang="en-US" sz="2700" dirty="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 français Henri Vidal dans les </a:t>
            </a:r>
            <a:r>
              <a:rPr lang="en-US" sz="2700" dirty="0" err="1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années</a:t>
            </a:r>
            <a:r>
              <a:rPr lang="en-US" sz="2700" dirty="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 1960, </a:t>
            </a:r>
            <a:r>
              <a:rPr lang="en-US" sz="2700" dirty="0" err="1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suivi</a:t>
            </a:r>
            <a:r>
              <a:rPr lang="en-US" sz="2700" dirty="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 du </a:t>
            </a:r>
            <a:r>
              <a:rPr lang="en-US" sz="2700" dirty="0" err="1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dépôt</a:t>
            </a:r>
            <a:r>
              <a:rPr lang="en-US" sz="2700" dirty="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 d'un brevet </a:t>
            </a:r>
            <a:r>
              <a:rPr lang="en-US" sz="2700" dirty="0" err="1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en</a:t>
            </a:r>
            <a:r>
              <a:rPr lang="en-US" sz="2700" dirty="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 1978.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57300" y="547688"/>
            <a:ext cx="11835246" cy="1988345"/>
            <a:chOff x="0" y="0"/>
            <a:chExt cx="15780328" cy="265112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5780328" cy="2651126"/>
            </a:xfrm>
            <a:custGeom>
              <a:avLst/>
              <a:gdLst/>
              <a:ahLst/>
              <a:cxnLst/>
              <a:rect l="l" t="t" r="r" b="b"/>
              <a:pathLst>
                <a:path w="15780328" h="2651126">
                  <a:moveTo>
                    <a:pt x="0" y="0"/>
                  </a:moveTo>
                  <a:lnTo>
                    <a:pt x="15780328" y="0"/>
                  </a:lnTo>
                  <a:lnTo>
                    <a:pt x="15780328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76200"/>
              <a:ext cx="15780328" cy="25749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480"/>
                </a:lnSpc>
              </a:pPr>
              <a:r>
                <a:rPr lang="en-US" sz="6000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Origine – consolidation</a:t>
              </a:r>
            </a:p>
          </p:txBody>
        </p:sp>
      </p:grpSp>
      <p:sp>
        <p:nvSpPr>
          <p:cNvPr id="13" name="Freeform 13" descr="IMG0085"/>
          <p:cNvSpPr/>
          <p:nvPr/>
        </p:nvSpPr>
        <p:spPr>
          <a:xfrm>
            <a:off x="10356851" y="3657597"/>
            <a:ext cx="4033685" cy="2437019"/>
          </a:xfrm>
          <a:custGeom>
            <a:avLst/>
            <a:gdLst/>
            <a:ahLst/>
            <a:cxnLst/>
            <a:rect l="l" t="t" r="r" b="b"/>
            <a:pathLst>
              <a:path w="4033685" h="2437019">
                <a:moveTo>
                  <a:pt x="0" y="0"/>
                </a:moveTo>
                <a:lnTo>
                  <a:pt x="4033684" y="0"/>
                </a:lnTo>
                <a:lnTo>
                  <a:pt x="4033684" y="2437019"/>
                </a:lnTo>
                <a:lnTo>
                  <a:pt x="0" y="24370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5386" b="-3911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4" name="Freeform 14" descr="Gros plan de la pyramide de Gizeh."/>
          <p:cNvSpPr/>
          <p:nvPr/>
        </p:nvSpPr>
        <p:spPr>
          <a:xfrm>
            <a:off x="10356851" y="6615600"/>
            <a:ext cx="4033685" cy="2454060"/>
          </a:xfrm>
          <a:custGeom>
            <a:avLst/>
            <a:gdLst/>
            <a:ahLst/>
            <a:cxnLst/>
            <a:rect l="l" t="t" r="r" b="b"/>
            <a:pathLst>
              <a:path w="4033685" h="2454060">
                <a:moveTo>
                  <a:pt x="0" y="0"/>
                </a:moveTo>
                <a:lnTo>
                  <a:pt x="4033684" y="0"/>
                </a:lnTo>
                <a:lnTo>
                  <a:pt x="4033684" y="2454060"/>
                </a:lnTo>
                <a:lnTo>
                  <a:pt x="0" y="24540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58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5" name="TextBox 15"/>
          <p:cNvSpPr txBox="1"/>
          <p:nvPr/>
        </p:nvSpPr>
        <p:spPr>
          <a:xfrm>
            <a:off x="10448290" y="6149686"/>
            <a:ext cx="3850805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79"/>
              </a:lnSpc>
            </a:pPr>
            <a:r>
              <a:rPr lang="en-US" sz="2400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Grande Muraille de Chine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448290" y="9131958"/>
            <a:ext cx="3850805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79"/>
              </a:lnSpc>
            </a:pPr>
            <a:r>
              <a:rPr lang="en-US" sz="2400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Pyramides égyptiennes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EB392FD-AFC3-4788-ABE4-FC0D24AD773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51" y="9581723"/>
            <a:ext cx="1952498" cy="76242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0" y="0"/>
            <a:ext cx="18288000" cy="10306875"/>
            <a:chOff x="0" y="0"/>
            <a:chExt cx="24384000" cy="137425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42543"/>
            </a:xfrm>
            <a:custGeom>
              <a:avLst/>
              <a:gdLst/>
              <a:ahLst/>
              <a:cxnLst/>
              <a:rect l="l" t="t" r="r" b="b"/>
              <a:pathLst>
                <a:path w="24384000" h="13742543">
                  <a:moveTo>
                    <a:pt x="0" y="0"/>
                  </a:moveTo>
                  <a:lnTo>
                    <a:pt x="24384000" y="0"/>
                  </a:lnTo>
                  <a:lnTo>
                    <a:pt x="24384000" y="13742543"/>
                  </a:lnTo>
                  <a:lnTo>
                    <a:pt x="0" y="13742543"/>
                  </a:lnTo>
                  <a:close/>
                </a:path>
              </a:pathLst>
            </a:custGeom>
            <a:gradFill rotWithShape="1">
              <a:gsLst>
                <a:gs pos="0">
                  <a:srgbClr val="004270">
                    <a:alpha val="100000"/>
                  </a:srgbClr>
                </a:gs>
                <a:gs pos="4000">
                  <a:srgbClr val="004270">
                    <a:alpha val="100000"/>
                  </a:srgbClr>
                </a:gs>
                <a:gs pos="100000">
                  <a:srgbClr val="78A538">
                    <a:alpha val="100000"/>
                  </a:srgbClr>
                </a:gs>
              </a:gsLst>
              <a:lin ang="7164302"/>
            </a:gra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9317281"/>
            <a:ext cx="18288000" cy="989594"/>
            <a:chOff x="0" y="0"/>
            <a:chExt cx="24384000" cy="1319458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24384000" cy="1319458"/>
              <a:chOff x="0" y="0"/>
              <a:chExt cx="24384000" cy="1319458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24384000" cy="1319403"/>
              </a:xfrm>
              <a:custGeom>
                <a:avLst/>
                <a:gdLst/>
                <a:ahLst/>
                <a:cxnLst/>
                <a:rect l="l" t="t" r="r" b="b"/>
                <a:pathLst>
                  <a:path w="24384000" h="1319403">
                    <a:moveTo>
                      <a:pt x="0" y="1319403"/>
                    </a:moveTo>
                    <a:lnTo>
                      <a:pt x="24384000" y="1319403"/>
                    </a:lnTo>
                    <a:lnTo>
                      <a:pt x="243840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E6"/>
              </a:solidFill>
            </p:spPr>
            <p:txBody>
              <a:bodyPr/>
              <a:lstStyle/>
              <a:p>
                <a:endParaRPr lang="en-IN"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-10800000">
              <a:off x="0" y="0"/>
              <a:ext cx="24384000" cy="1319458"/>
              <a:chOff x="0" y="0"/>
              <a:chExt cx="24384000" cy="1319458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24384000" cy="1319458"/>
              </a:xfrm>
              <a:custGeom>
                <a:avLst/>
                <a:gdLst/>
                <a:ahLst/>
                <a:cxnLst/>
                <a:rect l="l" t="t" r="r" b="b"/>
                <a:pathLst>
                  <a:path w="24384000" h="1319458">
                    <a:moveTo>
                      <a:pt x="0" y="0"/>
                    </a:moveTo>
                    <a:lnTo>
                      <a:pt x="24384000" y="0"/>
                    </a:lnTo>
                    <a:lnTo>
                      <a:pt x="24384000" y="1319458"/>
                    </a:lnTo>
                    <a:lnTo>
                      <a:pt x="0" y="1319458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57150"/>
                <a:ext cx="24384000" cy="1376608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marL="0" lvl="0" indent="0" algn="ctr">
                  <a:lnSpc>
                    <a:spcPts val="3240"/>
                  </a:lnSpc>
                </a:pPr>
                <a:r>
                  <a:rPr lang="en-US" sz="2700">
                    <a:solidFill>
                      <a:srgbClr val="40404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`</a:t>
                </a:r>
              </a:p>
            </p:txBody>
          </p:sp>
        </p:grpSp>
      </p:grpSp>
      <p:grpSp>
        <p:nvGrpSpPr>
          <p:cNvPr id="12" name="Group 12"/>
          <p:cNvGrpSpPr/>
          <p:nvPr/>
        </p:nvGrpSpPr>
        <p:grpSpPr>
          <a:xfrm>
            <a:off x="0" y="1076219"/>
            <a:ext cx="300038" cy="2678905"/>
            <a:chOff x="0" y="0"/>
            <a:chExt cx="400050" cy="357187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00050" cy="3571875"/>
            </a:xfrm>
            <a:custGeom>
              <a:avLst/>
              <a:gdLst/>
              <a:ahLst/>
              <a:cxnLst/>
              <a:rect l="l" t="t" r="r" b="b"/>
              <a:pathLst>
                <a:path w="400050" h="3571875">
                  <a:moveTo>
                    <a:pt x="0" y="0"/>
                  </a:moveTo>
                  <a:lnTo>
                    <a:pt x="400050" y="0"/>
                  </a:lnTo>
                  <a:lnTo>
                    <a:pt x="400050" y="3571875"/>
                  </a:lnTo>
                  <a:lnTo>
                    <a:pt x="0" y="3571875"/>
                  </a:lnTo>
                  <a:close/>
                </a:path>
              </a:pathLst>
            </a:custGeom>
            <a:solidFill>
              <a:srgbClr val="E7E6E6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400050" cy="36290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240"/>
                </a:lnSpc>
              </a:pPr>
              <a:r>
                <a:rPr lang="en-US" sz="2700">
                  <a:solidFill>
                    <a:srgbClr val="40404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`</a:t>
              </a:r>
            </a:p>
          </p:txBody>
        </p:sp>
      </p:grpSp>
      <p:sp>
        <p:nvSpPr>
          <p:cNvPr id="15" name="Freeform 15" descr="D:\Komal\Clients\Strata\PPT\2017\Starta_Logo-No_Soil_Too_Weak.png"/>
          <p:cNvSpPr/>
          <p:nvPr/>
        </p:nvSpPr>
        <p:spPr>
          <a:xfrm>
            <a:off x="16874834" y="9317282"/>
            <a:ext cx="1530625" cy="762426"/>
          </a:xfrm>
          <a:custGeom>
            <a:avLst/>
            <a:gdLst/>
            <a:ahLst/>
            <a:cxnLst/>
            <a:rect l="l" t="t" r="r" b="b"/>
            <a:pathLst>
              <a:path w="1530625" h="762426">
                <a:moveTo>
                  <a:pt x="0" y="0"/>
                </a:moveTo>
                <a:lnTo>
                  <a:pt x="1530625" y="0"/>
                </a:lnTo>
                <a:lnTo>
                  <a:pt x="1530625" y="762425"/>
                </a:lnTo>
                <a:lnTo>
                  <a:pt x="0" y="7624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2" b="-43735"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16" name="Group 16"/>
          <p:cNvGrpSpPr/>
          <p:nvPr/>
        </p:nvGrpSpPr>
        <p:grpSpPr>
          <a:xfrm>
            <a:off x="1257300" y="547688"/>
            <a:ext cx="15773400" cy="1988345"/>
            <a:chOff x="0" y="0"/>
            <a:chExt cx="21031200" cy="265112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031200" cy="2651126"/>
            </a:xfrm>
            <a:custGeom>
              <a:avLst/>
              <a:gdLst/>
              <a:ahLst/>
              <a:cxnLst/>
              <a:rect l="l" t="t" r="r" b="b"/>
              <a:pathLst>
                <a:path w="21031200" h="2651126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76200"/>
              <a:ext cx="21031200" cy="25749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480"/>
                </a:lnSpc>
              </a:pPr>
              <a:r>
                <a:rPr lang="en-US" sz="6000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Histoire des blocs</a:t>
              </a: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348740" y="2803208"/>
            <a:ext cx="13912892" cy="18318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>
                <a:solidFill>
                  <a:srgbClr val="F2F2F2"/>
                </a:solidFill>
                <a:latin typeface="Inter"/>
                <a:ea typeface="Inter"/>
                <a:cs typeface="Inter"/>
                <a:sym typeface="Inter"/>
              </a:rPr>
              <a:t>L'emploi de blocs de béton modulaires emboîtables, empilés à sec, a débuté au milieu des années 1920.</a:t>
            </a:r>
          </a:p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>
                <a:solidFill>
                  <a:srgbClr val="F2F2F2"/>
                </a:solidFill>
                <a:latin typeface="Inter"/>
                <a:ea typeface="Inter"/>
                <a:cs typeface="Inter"/>
                <a:sym typeface="Inter"/>
              </a:rPr>
              <a:t>La National Concrete Masonry Association (NCMA) aux États-Unis a adopté l'appellation « mur de soutènement segmentaire renforcé de sol » (SRW) pour désigner ce type de système de mur de soutènement.</a:t>
            </a:r>
          </a:p>
        </p:txBody>
      </p:sp>
      <p:sp>
        <p:nvSpPr>
          <p:cNvPr id="20" name="Freeform 20"/>
          <p:cNvSpPr/>
          <p:nvPr/>
        </p:nvSpPr>
        <p:spPr>
          <a:xfrm>
            <a:off x="1751372" y="5143502"/>
            <a:ext cx="4332337" cy="2925804"/>
          </a:xfrm>
          <a:custGeom>
            <a:avLst/>
            <a:gdLst/>
            <a:ahLst/>
            <a:cxnLst/>
            <a:rect l="l" t="t" r="r" b="b"/>
            <a:pathLst>
              <a:path w="4332337" h="2925804">
                <a:moveTo>
                  <a:pt x="0" y="0"/>
                </a:moveTo>
                <a:lnTo>
                  <a:pt x="4332337" y="0"/>
                </a:lnTo>
                <a:lnTo>
                  <a:pt x="4332337" y="2925803"/>
                </a:lnTo>
                <a:lnTo>
                  <a:pt x="0" y="29258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5143" b="-8370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21" name="Freeform 21"/>
          <p:cNvSpPr/>
          <p:nvPr/>
        </p:nvSpPr>
        <p:spPr>
          <a:xfrm>
            <a:off x="6245098" y="5143500"/>
            <a:ext cx="6143547" cy="2948355"/>
          </a:xfrm>
          <a:custGeom>
            <a:avLst/>
            <a:gdLst/>
            <a:ahLst/>
            <a:cxnLst/>
            <a:rect l="l" t="t" r="r" b="b"/>
            <a:pathLst>
              <a:path w="6143547" h="2948355">
                <a:moveTo>
                  <a:pt x="0" y="0"/>
                </a:moveTo>
                <a:lnTo>
                  <a:pt x="6143548" y="0"/>
                </a:lnTo>
                <a:lnTo>
                  <a:pt x="6143548" y="2948355"/>
                </a:lnTo>
                <a:lnTo>
                  <a:pt x="0" y="29483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545" t="-9471" r="-14488" b="-8330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22" name="TextBox 22"/>
          <p:cNvSpPr txBox="1"/>
          <p:nvPr/>
        </p:nvSpPr>
        <p:spPr>
          <a:xfrm>
            <a:off x="3653175" y="8358801"/>
            <a:ext cx="8157333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0"/>
              </a:lnSpc>
            </a:pPr>
            <a:r>
              <a:rPr lang="en-US" sz="239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Dessins d'unités de murs de soutènement segmentaires.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790FFDA5-25B6-4B86-9DCC-0B96876340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51" y="9581723"/>
            <a:ext cx="1952498" cy="76242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0" y="0"/>
            <a:ext cx="18288000" cy="10306875"/>
            <a:chOff x="0" y="0"/>
            <a:chExt cx="24384000" cy="137425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42543"/>
            </a:xfrm>
            <a:custGeom>
              <a:avLst/>
              <a:gdLst/>
              <a:ahLst/>
              <a:cxnLst/>
              <a:rect l="l" t="t" r="r" b="b"/>
              <a:pathLst>
                <a:path w="24384000" h="13742543">
                  <a:moveTo>
                    <a:pt x="0" y="0"/>
                  </a:moveTo>
                  <a:lnTo>
                    <a:pt x="24384000" y="0"/>
                  </a:lnTo>
                  <a:lnTo>
                    <a:pt x="24384000" y="13742543"/>
                  </a:lnTo>
                  <a:lnTo>
                    <a:pt x="0" y="13742543"/>
                  </a:lnTo>
                  <a:close/>
                </a:path>
              </a:pathLst>
            </a:custGeom>
            <a:gradFill rotWithShape="1">
              <a:gsLst>
                <a:gs pos="0">
                  <a:srgbClr val="004270">
                    <a:alpha val="100000"/>
                  </a:srgbClr>
                </a:gs>
                <a:gs pos="4000">
                  <a:srgbClr val="004270">
                    <a:alpha val="100000"/>
                  </a:srgbClr>
                </a:gs>
                <a:gs pos="100000">
                  <a:srgbClr val="78A538">
                    <a:alpha val="100000"/>
                  </a:srgbClr>
                </a:gs>
              </a:gsLst>
              <a:lin ang="7164302"/>
            </a:gra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9317281"/>
            <a:ext cx="18288000" cy="989594"/>
            <a:chOff x="0" y="0"/>
            <a:chExt cx="24384000" cy="1319458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24384000" cy="1319458"/>
              <a:chOff x="0" y="0"/>
              <a:chExt cx="24384000" cy="1319458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24384000" cy="1319403"/>
              </a:xfrm>
              <a:custGeom>
                <a:avLst/>
                <a:gdLst/>
                <a:ahLst/>
                <a:cxnLst/>
                <a:rect l="l" t="t" r="r" b="b"/>
                <a:pathLst>
                  <a:path w="24384000" h="1319403">
                    <a:moveTo>
                      <a:pt x="0" y="1319403"/>
                    </a:moveTo>
                    <a:lnTo>
                      <a:pt x="24384000" y="1319403"/>
                    </a:lnTo>
                    <a:lnTo>
                      <a:pt x="243840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E6"/>
              </a:solidFill>
            </p:spPr>
            <p:txBody>
              <a:bodyPr/>
              <a:lstStyle/>
              <a:p>
                <a:endParaRPr lang="en-IN"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-10800000">
              <a:off x="0" y="0"/>
              <a:ext cx="24384000" cy="1319458"/>
              <a:chOff x="0" y="0"/>
              <a:chExt cx="24384000" cy="1319458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24384000" cy="1319458"/>
              </a:xfrm>
              <a:custGeom>
                <a:avLst/>
                <a:gdLst/>
                <a:ahLst/>
                <a:cxnLst/>
                <a:rect l="l" t="t" r="r" b="b"/>
                <a:pathLst>
                  <a:path w="24384000" h="1319458">
                    <a:moveTo>
                      <a:pt x="0" y="0"/>
                    </a:moveTo>
                    <a:lnTo>
                      <a:pt x="24384000" y="0"/>
                    </a:lnTo>
                    <a:lnTo>
                      <a:pt x="24384000" y="1319458"/>
                    </a:lnTo>
                    <a:lnTo>
                      <a:pt x="0" y="1319458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57150"/>
                <a:ext cx="24384000" cy="1376608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marL="0" lvl="0" indent="0" algn="ctr">
                  <a:lnSpc>
                    <a:spcPts val="3240"/>
                  </a:lnSpc>
                </a:pPr>
                <a:r>
                  <a:rPr lang="en-US" sz="2700">
                    <a:solidFill>
                      <a:srgbClr val="40404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`</a:t>
                </a:r>
              </a:p>
            </p:txBody>
          </p:sp>
        </p:grpSp>
      </p:grpSp>
      <p:grpSp>
        <p:nvGrpSpPr>
          <p:cNvPr id="12" name="Group 12"/>
          <p:cNvGrpSpPr/>
          <p:nvPr/>
        </p:nvGrpSpPr>
        <p:grpSpPr>
          <a:xfrm>
            <a:off x="0" y="1076219"/>
            <a:ext cx="300038" cy="2678905"/>
            <a:chOff x="0" y="0"/>
            <a:chExt cx="400050" cy="357187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00050" cy="3571875"/>
            </a:xfrm>
            <a:custGeom>
              <a:avLst/>
              <a:gdLst/>
              <a:ahLst/>
              <a:cxnLst/>
              <a:rect l="l" t="t" r="r" b="b"/>
              <a:pathLst>
                <a:path w="400050" h="3571875">
                  <a:moveTo>
                    <a:pt x="0" y="0"/>
                  </a:moveTo>
                  <a:lnTo>
                    <a:pt x="400050" y="0"/>
                  </a:lnTo>
                  <a:lnTo>
                    <a:pt x="400050" y="3571875"/>
                  </a:lnTo>
                  <a:lnTo>
                    <a:pt x="0" y="3571875"/>
                  </a:lnTo>
                  <a:close/>
                </a:path>
              </a:pathLst>
            </a:custGeom>
            <a:solidFill>
              <a:srgbClr val="E7E6E6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400050" cy="36290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240"/>
                </a:lnSpc>
              </a:pPr>
              <a:r>
                <a:rPr lang="en-US" sz="2700">
                  <a:solidFill>
                    <a:srgbClr val="40404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`</a:t>
              </a:r>
            </a:p>
          </p:txBody>
        </p:sp>
      </p:grpSp>
      <p:sp>
        <p:nvSpPr>
          <p:cNvPr id="15" name="Freeform 15" descr="D:\Komal\Clients\Strata\PPT\2017\Starta_Logo-No_Soil_Too_Weak.png"/>
          <p:cNvSpPr/>
          <p:nvPr/>
        </p:nvSpPr>
        <p:spPr>
          <a:xfrm>
            <a:off x="16874834" y="9317282"/>
            <a:ext cx="1530625" cy="762426"/>
          </a:xfrm>
          <a:custGeom>
            <a:avLst/>
            <a:gdLst/>
            <a:ahLst/>
            <a:cxnLst/>
            <a:rect l="l" t="t" r="r" b="b"/>
            <a:pathLst>
              <a:path w="1530625" h="762426">
                <a:moveTo>
                  <a:pt x="0" y="0"/>
                </a:moveTo>
                <a:lnTo>
                  <a:pt x="1530625" y="0"/>
                </a:lnTo>
                <a:lnTo>
                  <a:pt x="1530625" y="762425"/>
                </a:lnTo>
                <a:lnTo>
                  <a:pt x="0" y="7624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2" b="-43735"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16" name="Group 16"/>
          <p:cNvGrpSpPr/>
          <p:nvPr/>
        </p:nvGrpSpPr>
        <p:grpSpPr>
          <a:xfrm>
            <a:off x="1257300" y="547688"/>
            <a:ext cx="15773400" cy="1988345"/>
            <a:chOff x="0" y="0"/>
            <a:chExt cx="21031200" cy="265112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031200" cy="2651126"/>
            </a:xfrm>
            <a:custGeom>
              <a:avLst/>
              <a:gdLst/>
              <a:ahLst/>
              <a:cxnLst/>
              <a:rect l="l" t="t" r="r" b="b"/>
              <a:pathLst>
                <a:path w="21031200" h="2651126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76200"/>
              <a:ext cx="21031200" cy="25749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480"/>
                </a:lnSpc>
              </a:pPr>
              <a:r>
                <a:rPr lang="en-US" sz="6000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Origine des blocs</a:t>
              </a: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348741" y="2803208"/>
            <a:ext cx="7703818" cy="18318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>
                <a:solidFill>
                  <a:srgbClr val="F2F2F2"/>
                </a:solidFill>
                <a:latin typeface="Inter"/>
                <a:ea typeface="Inter"/>
                <a:cs typeface="Inter"/>
                <a:sym typeface="Inter"/>
              </a:rPr>
              <a:t>La technologie des murs en blocs est protégée par un brevet aux États-Unis depuis les années 1940.</a:t>
            </a:r>
          </a:p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>
                <a:solidFill>
                  <a:srgbClr val="F2F2F2"/>
                </a:solidFill>
                <a:latin typeface="Inter"/>
                <a:ea typeface="Inter"/>
                <a:cs typeface="Inter"/>
                <a:sym typeface="Inter"/>
              </a:rPr>
              <a:t>Plus de 8 000 murs ont été érigés aux États-Unis depuis les années 1970.</a:t>
            </a:r>
          </a:p>
        </p:txBody>
      </p:sp>
      <p:sp>
        <p:nvSpPr>
          <p:cNvPr id="20" name="Freeform 20" descr="image papier.tif"/>
          <p:cNvSpPr/>
          <p:nvPr/>
        </p:nvSpPr>
        <p:spPr>
          <a:xfrm>
            <a:off x="9531076" y="2738438"/>
            <a:ext cx="4695962" cy="5698980"/>
          </a:xfrm>
          <a:custGeom>
            <a:avLst/>
            <a:gdLst/>
            <a:ahLst/>
            <a:cxnLst/>
            <a:rect l="l" t="t" r="r" b="b"/>
            <a:pathLst>
              <a:path w="4695962" h="5698980">
                <a:moveTo>
                  <a:pt x="0" y="0"/>
                </a:moveTo>
                <a:lnTo>
                  <a:pt x="4695962" y="0"/>
                </a:lnTo>
                <a:lnTo>
                  <a:pt x="4695962" y="5698980"/>
                </a:lnTo>
                <a:lnTo>
                  <a:pt x="0" y="56989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283" t="-1212" r="-948" b="-1173"/>
            </a:stretch>
          </a:blipFill>
        </p:spPr>
        <p:txBody>
          <a:bodyPr/>
          <a:lstStyle/>
          <a:p>
            <a:endParaRPr lang="en-IN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D552099-C73F-47A1-8ADB-E31B99184A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51" y="9581723"/>
            <a:ext cx="1952498" cy="76242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0" y="1038513"/>
            <a:ext cx="653144" cy="2995038"/>
            <a:chOff x="0" y="0"/>
            <a:chExt cx="870858" cy="399338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0839" cy="3993388"/>
            </a:xfrm>
            <a:custGeom>
              <a:avLst/>
              <a:gdLst/>
              <a:ahLst/>
              <a:cxnLst/>
              <a:rect l="l" t="t" r="r" b="b"/>
              <a:pathLst>
                <a:path w="870839" h="3993388">
                  <a:moveTo>
                    <a:pt x="0" y="0"/>
                  </a:moveTo>
                  <a:lnTo>
                    <a:pt x="870839" y="0"/>
                  </a:lnTo>
                  <a:lnTo>
                    <a:pt x="870839" y="3993388"/>
                  </a:lnTo>
                  <a:lnTo>
                    <a:pt x="0" y="3993388"/>
                  </a:lnTo>
                  <a:close/>
                </a:path>
              </a:pathLst>
            </a:custGeom>
            <a:gradFill rotWithShape="1">
              <a:gsLst>
                <a:gs pos="0">
                  <a:srgbClr val="004270">
                    <a:alpha val="100000"/>
                  </a:srgbClr>
                </a:gs>
                <a:gs pos="4000">
                  <a:srgbClr val="004270">
                    <a:alpha val="100000"/>
                  </a:srgbClr>
                </a:gs>
                <a:gs pos="100000">
                  <a:srgbClr val="78A538">
                    <a:alpha val="100000"/>
                  </a:srgbClr>
                </a:gs>
              </a:gsLst>
              <a:lin ang="10061869"/>
            </a:gra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6" name="Freeform 6" descr="D:\Komal\Clients\Strata\PPT\2017\Starta_Logo-No_Soil_Too_Weak.png"/>
          <p:cNvSpPr/>
          <p:nvPr/>
        </p:nvSpPr>
        <p:spPr>
          <a:xfrm>
            <a:off x="16874834" y="9317282"/>
            <a:ext cx="1530625" cy="762426"/>
          </a:xfrm>
          <a:custGeom>
            <a:avLst/>
            <a:gdLst/>
            <a:ahLst/>
            <a:cxnLst/>
            <a:rect l="l" t="t" r="r" b="b"/>
            <a:pathLst>
              <a:path w="1530625" h="762426">
                <a:moveTo>
                  <a:pt x="0" y="0"/>
                </a:moveTo>
                <a:lnTo>
                  <a:pt x="1530625" y="0"/>
                </a:lnTo>
                <a:lnTo>
                  <a:pt x="1530625" y="762425"/>
                </a:lnTo>
                <a:lnTo>
                  <a:pt x="0" y="7624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2" b="-43735"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7" name="Group 7"/>
          <p:cNvGrpSpPr/>
          <p:nvPr/>
        </p:nvGrpSpPr>
        <p:grpSpPr>
          <a:xfrm>
            <a:off x="1257300" y="547688"/>
            <a:ext cx="15773400" cy="1988345"/>
            <a:chOff x="0" y="0"/>
            <a:chExt cx="21031200" cy="265112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031200" cy="2651126"/>
            </a:xfrm>
            <a:custGeom>
              <a:avLst/>
              <a:gdLst/>
              <a:ahLst/>
              <a:cxnLst/>
              <a:rect l="l" t="t" r="r" b="b"/>
              <a:pathLst>
                <a:path w="21031200" h="2651126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76200"/>
              <a:ext cx="21031200" cy="25749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480"/>
                </a:lnSpc>
              </a:pPr>
              <a:r>
                <a:rPr lang="en-US" sz="6000">
                  <a:solidFill>
                    <a:srgbClr val="404040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Une technologie validée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348740" y="2803207"/>
            <a:ext cx="7703820" cy="3279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La première grande structure de mur de soutènement segmentaire en sol renforcé géosynthétique aux États-Unis a été érigée en 1971 le long de la route nationale 39, à proximité de Los Angeles. (Hauteur : 7 m)</a:t>
            </a:r>
          </a:p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L'audit du mur RS, construit initialement, indique que ses performances ont été satisfaisantes au cours des quatre dernières décennies.</a:t>
            </a:r>
          </a:p>
        </p:txBody>
      </p:sp>
      <p:sp>
        <p:nvSpPr>
          <p:cNvPr id="11" name="Freeform 11"/>
          <p:cNvSpPr/>
          <p:nvPr/>
        </p:nvSpPr>
        <p:spPr>
          <a:xfrm>
            <a:off x="9522620" y="2738438"/>
            <a:ext cx="8332056" cy="5221314"/>
          </a:xfrm>
          <a:custGeom>
            <a:avLst/>
            <a:gdLst/>
            <a:ahLst/>
            <a:cxnLst/>
            <a:rect l="l" t="t" r="r" b="b"/>
            <a:pathLst>
              <a:path w="8332056" h="5221314">
                <a:moveTo>
                  <a:pt x="0" y="0"/>
                </a:moveTo>
                <a:lnTo>
                  <a:pt x="8332056" y="0"/>
                </a:lnTo>
                <a:lnTo>
                  <a:pt x="8332056" y="5221314"/>
                </a:lnTo>
                <a:lnTo>
                  <a:pt x="0" y="52213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8358"/>
            </a:stretch>
          </a:blipFill>
        </p:spPr>
        <p:txBody>
          <a:bodyPr/>
          <a:lstStyle/>
          <a:p>
            <a:endParaRPr lang="en-IN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3716592-579A-4AB8-B4FF-F2F96E36B2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51" y="9581723"/>
            <a:ext cx="1952498" cy="76242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0" y="1038513"/>
            <a:ext cx="653144" cy="2995038"/>
            <a:chOff x="0" y="0"/>
            <a:chExt cx="870858" cy="399338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0839" cy="3993388"/>
            </a:xfrm>
            <a:custGeom>
              <a:avLst/>
              <a:gdLst/>
              <a:ahLst/>
              <a:cxnLst/>
              <a:rect l="l" t="t" r="r" b="b"/>
              <a:pathLst>
                <a:path w="870839" h="3993388">
                  <a:moveTo>
                    <a:pt x="0" y="0"/>
                  </a:moveTo>
                  <a:lnTo>
                    <a:pt x="870839" y="0"/>
                  </a:lnTo>
                  <a:lnTo>
                    <a:pt x="870839" y="3993388"/>
                  </a:lnTo>
                  <a:lnTo>
                    <a:pt x="0" y="3993388"/>
                  </a:lnTo>
                  <a:close/>
                </a:path>
              </a:pathLst>
            </a:custGeom>
            <a:gradFill rotWithShape="1">
              <a:gsLst>
                <a:gs pos="0">
                  <a:srgbClr val="004270">
                    <a:alpha val="100000"/>
                  </a:srgbClr>
                </a:gs>
                <a:gs pos="4000">
                  <a:srgbClr val="004270">
                    <a:alpha val="100000"/>
                  </a:srgbClr>
                </a:gs>
                <a:gs pos="100000">
                  <a:srgbClr val="78A538">
                    <a:alpha val="100000"/>
                  </a:srgbClr>
                </a:gs>
              </a:gsLst>
              <a:lin ang="10061869"/>
            </a:gra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6" name="Freeform 6" descr="D:\Komal\Clients\Strata\PPT\2017\Starta_Logo-No_Soil_Too_Weak.png"/>
          <p:cNvSpPr/>
          <p:nvPr/>
        </p:nvSpPr>
        <p:spPr>
          <a:xfrm>
            <a:off x="16874834" y="9317282"/>
            <a:ext cx="1530625" cy="762426"/>
          </a:xfrm>
          <a:custGeom>
            <a:avLst/>
            <a:gdLst/>
            <a:ahLst/>
            <a:cxnLst/>
            <a:rect l="l" t="t" r="r" b="b"/>
            <a:pathLst>
              <a:path w="1530625" h="762426">
                <a:moveTo>
                  <a:pt x="0" y="0"/>
                </a:moveTo>
                <a:lnTo>
                  <a:pt x="1530625" y="0"/>
                </a:lnTo>
                <a:lnTo>
                  <a:pt x="1530625" y="762425"/>
                </a:lnTo>
                <a:lnTo>
                  <a:pt x="0" y="7624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2" b="-43735"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7" name="Group 7"/>
          <p:cNvGrpSpPr/>
          <p:nvPr/>
        </p:nvGrpSpPr>
        <p:grpSpPr>
          <a:xfrm>
            <a:off x="1257300" y="547688"/>
            <a:ext cx="15773400" cy="1988345"/>
            <a:chOff x="0" y="0"/>
            <a:chExt cx="21031200" cy="265112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031200" cy="2651126"/>
            </a:xfrm>
            <a:custGeom>
              <a:avLst/>
              <a:gdLst/>
              <a:ahLst/>
              <a:cxnLst/>
              <a:rect l="l" t="t" r="r" b="b"/>
              <a:pathLst>
                <a:path w="21031200" h="2651126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76200"/>
              <a:ext cx="21031200" cy="25749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480"/>
                </a:lnSpc>
              </a:pPr>
              <a:r>
                <a:rPr lang="en-US" sz="6000">
                  <a:solidFill>
                    <a:srgbClr val="404040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Connexion de soutien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348740" y="2638682"/>
            <a:ext cx="14780349" cy="330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02"/>
              </a:lnSpc>
            </a:pPr>
            <a:r>
              <a:rPr lang="en-US" sz="2317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Disposition typique des unités StrataBlock™, StrataGrid™, des dispositifs de drainage et du sol de remblai.</a:t>
            </a:r>
          </a:p>
        </p:txBody>
      </p:sp>
      <p:sp>
        <p:nvSpPr>
          <p:cNvPr id="11" name="Freeform 11"/>
          <p:cNvSpPr/>
          <p:nvPr/>
        </p:nvSpPr>
        <p:spPr>
          <a:xfrm>
            <a:off x="-17880808" y="-14644998"/>
            <a:ext cx="51077812" cy="43938825"/>
          </a:xfrm>
          <a:custGeom>
            <a:avLst/>
            <a:gdLst/>
            <a:ahLst/>
            <a:cxnLst/>
            <a:rect l="l" t="t" r="r" b="b"/>
            <a:pathLst>
              <a:path w="51077812" h="43938825">
                <a:moveTo>
                  <a:pt x="0" y="0"/>
                </a:moveTo>
                <a:lnTo>
                  <a:pt x="51077813" y="0"/>
                </a:lnTo>
                <a:lnTo>
                  <a:pt x="51077813" y="43938825"/>
                </a:lnTo>
                <a:lnTo>
                  <a:pt x="0" y="439388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12" name="Group 12"/>
          <p:cNvGrpSpPr/>
          <p:nvPr/>
        </p:nvGrpSpPr>
        <p:grpSpPr>
          <a:xfrm>
            <a:off x="10762142" y="3323914"/>
            <a:ext cx="4056298" cy="2403764"/>
            <a:chOff x="0" y="0"/>
            <a:chExt cx="5408398" cy="320501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408422" cy="3205015"/>
            </a:xfrm>
            <a:custGeom>
              <a:avLst/>
              <a:gdLst/>
              <a:ahLst/>
              <a:cxnLst/>
              <a:rect l="l" t="t" r="r" b="b"/>
              <a:pathLst>
                <a:path w="5408422" h="3205015">
                  <a:moveTo>
                    <a:pt x="5408422" y="0"/>
                  </a:moveTo>
                  <a:lnTo>
                    <a:pt x="0" y="0"/>
                  </a:lnTo>
                  <a:lnTo>
                    <a:pt x="0" y="3205015"/>
                  </a:lnTo>
                  <a:lnTo>
                    <a:pt x="5408422" y="3205015"/>
                  </a:lnTo>
                  <a:close/>
                </a:path>
              </a:pathLst>
            </a:custGeom>
            <a:solidFill>
              <a:srgbClr val="70AD47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0"/>
              <a:ext cx="5408398" cy="32050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79"/>
                </a:lnSpc>
              </a:pPr>
              <a:r>
                <a:rPr lang="en-US" sz="2400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   Les « colonnes de pierre » constituent un élément essentiel d'un mur de soutènement en blocs, apportant soutien et stabilité à la structure.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1715028" y="3613898"/>
            <a:ext cx="7428972" cy="5244479"/>
          </a:xfrm>
          <a:custGeom>
            <a:avLst/>
            <a:gdLst/>
            <a:ahLst/>
            <a:cxnLst/>
            <a:rect l="l" t="t" r="r" b="b"/>
            <a:pathLst>
              <a:path w="7428972" h="5244479">
                <a:moveTo>
                  <a:pt x="0" y="0"/>
                </a:moveTo>
                <a:lnTo>
                  <a:pt x="7428972" y="0"/>
                </a:lnTo>
                <a:lnTo>
                  <a:pt x="7428972" y="5244479"/>
                </a:lnTo>
                <a:lnTo>
                  <a:pt x="0" y="524447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018" t="-2005" r="-2854" b="-1442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6" name="AutoShape 16"/>
          <p:cNvSpPr/>
          <p:nvPr/>
        </p:nvSpPr>
        <p:spPr>
          <a:xfrm rot="10766927">
            <a:off x="8791537" y="3934815"/>
            <a:ext cx="1980176" cy="0"/>
          </a:xfrm>
          <a:prstGeom prst="line">
            <a:avLst/>
          </a:prstGeom>
          <a:ln w="9525" cap="rnd">
            <a:solidFill>
              <a:srgbClr val="C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IN"/>
          </a:p>
        </p:txBody>
      </p:sp>
      <p:grpSp>
        <p:nvGrpSpPr>
          <p:cNvPr id="17" name="Group 17"/>
          <p:cNvGrpSpPr/>
          <p:nvPr/>
        </p:nvGrpSpPr>
        <p:grpSpPr>
          <a:xfrm>
            <a:off x="10337743" y="7235135"/>
            <a:ext cx="2201172" cy="1078986"/>
            <a:chOff x="0" y="0"/>
            <a:chExt cx="5408398" cy="265112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408422" cy="2651125"/>
            </a:xfrm>
            <a:custGeom>
              <a:avLst/>
              <a:gdLst/>
              <a:ahLst/>
              <a:cxnLst/>
              <a:rect l="l" t="t" r="r" b="b"/>
              <a:pathLst>
                <a:path w="5408422" h="2651125">
                  <a:moveTo>
                    <a:pt x="5408422" y="0"/>
                  </a:moveTo>
                  <a:lnTo>
                    <a:pt x="0" y="0"/>
                  </a:lnTo>
                  <a:lnTo>
                    <a:pt x="0" y="2651125"/>
                  </a:lnTo>
                  <a:lnTo>
                    <a:pt x="5408422" y="2651125"/>
                  </a:lnTo>
                  <a:close/>
                </a:path>
              </a:pathLst>
            </a:custGeom>
            <a:solidFill>
              <a:srgbClr val="70AD47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0"/>
              <a:ext cx="5408398" cy="2651128"/>
            </a:xfrm>
            <a:prstGeom prst="rect">
              <a:avLst/>
            </a:prstGeom>
          </p:spPr>
          <p:txBody>
            <a:bodyPr lIns="27567" tIns="27567" rIns="27567" bIns="27567" rtlCol="0" anchor="ctr"/>
            <a:lstStyle/>
            <a:p>
              <a:pPr marL="0" lvl="0" indent="0" algn="ctr">
                <a:lnSpc>
                  <a:spcPts val="2879"/>
                </a:lnSpc>
              </a:pPr>
              <a:r>
                <a:rPr lang="en-US" sz="2400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Connexion par frottement</a:t>
              </a:r>
            </a:p>
          </p:txBody>
        </p:sp>
      </p:grpSp>
      <p:sp>
        <p:nvSpPr>
          <p:cNvPr id="20" name="AutoShape 20"/>
          <p:cNvSpPr/>
          <p:nvPr/>
        </p:nvSpPr>
        <p:spPr>
          <a:xfrm flipH="1">
            <a:off x="5165263" y="7750816"/>
            <a:ext cx="5162909" cy="23812"/>
          </a:xfrm>
          <a:prstGeom prst="line">
            <a:avLst/>
          </a:prstGeom>
          <a:ln w="9525" cap="rnd">
            <a:solidFill>
              <a:srgbClr val="C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IN"/>
          </a:p>
        </p:txBody>
      </p:sp>
      <p:sp>
        <p:nvSpPr>
          <p:cNvPr id="21" name="AutoShape 21"/>
          <p:cNvSpPr/>
          <p:nvPr/>
        </p:nvSpPr>
        <p:spPr>
          <a:xfrm flipH="1" flipV="1">
            <a:off x="5165263" y="6743886"/>
            <a:ext cx="4763" cy="1030742"/>
          </a:xfrm>
          <a:prstGeom prst="line">
            <a:avLst/>
          </a:prstGeom>
          <a:ln w="9525" cap="rnd">
            <a:solidFill>
              <a:srgbClr val="C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IN"/>
          </a:p>
        </p:txBody>
      </p:sp>
      <p:sp>
        <p:nvSpPr>
          <p:cNvPr id="22" name="Freeform 22"/>
          <p:cNvSpPr/>
          <p:nvPr/>
        </p:nvSpPr>
        <p:spPr>
          <a:xfrm>
            <a:off x="4730659" y="6384554"/>
            <a:ext cx="973983" cy="756764"/>
          </a:xfrm>
          <a:custGeom>
            <a:avLst/>
            <a:gdLst/>
            <a:ahLst/>
            <a:cxnLst/>
            <a:rect l="l" t="t" r="r" b="b"/>
            <a:pathLst>
              <a:path w="973983" h="756764">
                <a:moveTo>
                  <a:pt x="0" y="0"/>
                </a:moveTo>
                <a:lnTo>
                  <a:pt x="973983" y="0"/>
                </a:lnTo>
                <a:lnTo>
                  <a:pt x="973983" y="756764"/>
                </a:lnTo>
                <a:lnTo>
                  <a:pt x="0" y="7567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BFD6220A-D1F6-4460-8F10-271F0CE8D00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51" y="9581723"/>
            <a:ext cx="1952498" cy="76242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0" y="1038513"/>
            <a:ext cx="653144" cy="2995038"/>
            <a:chOff x="0" y="0"/>
            <a:chExt cx="870858" cy="399338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0839" cy="3993388"/>
            </a:xfrm>
            <a:custGeom>
              <a:avLst/>
              <a:gdLst/>
              <a:ahLst/>
              <a:cxnLst/>
              <a:rect l="l" t="t" r="r" b="b"/>
              <a:pathLst>
                <a:path w="870839" h="3993388">
                  <a:moveTo>
                    <a:pt x="0" y="0"/>
                  </a:moveTo>
                  <a:lnTo>
                    <a:pt x="870839" y="0"/>
                  </a:lnTo>
                  <a:lnTo>
                    <a:pt x="870839" y="3993388"/>
                  </a:lnTo>
                  <a:lnTo>
                    <a:pt x="0" y="3993388"/>
                  </a:lnTo>
                  <a:close/>
                </a:path>
              </a:pathLst>
            </a:custGeom>
            <a:gradFill rotWithShape="1">
              <a:gsLst>
                <a:gs pos="0">
                  <a:srgbClr val="004270">
                    <a:alpha val="100000"/>
                  </a:srgbClr>
                </a:gs>
                <a:gs pos="4000">
                  <a:srgbClr val="004270">
                    <a:alpha val="100000"/>
                  </a:srgbClr>
                </a:gs>
                <a:gs pos="100000">
                  <a:srgbClr val="78A538">
                    <a:alpha val="100000"/>
                  </a:srgbClr>
                </a:gs>
              </a:gsLst>
              <a:lin ang="10061869"/>
            </a:gra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6" name="Freeform 6" descr="D:\Komal\Clients\Strata\PPT\2017\Starta_Logo-No_Soil_Too_Weak.png"/>
          <p:cNvSpPr/>
          <p:nvPr/>
        </p:nvSpPr>
        <p:spPr>
          <a:xfrm>
            <a:off x="16874834" y="9317282"/>
            <a:ext cx="1530625" cy="762426"/>
          </a:xfrm>
          <a:custGeom>
            <a:avLst/>
            <a:gdLst/>
            <a:ahLst/>
            <a:cxnLst/>
            <a:rect l="l" t="t" r="r" b="b"/>
            <a:pathLst>
              <a:path w="1530625" h="762426">
                <a:moveTo>
                  <a:pt x="0" y="0"/>
                </a:moveTo>
                <a:lnTo>
                  <a:pt x="1530625" y="0"/>
                </a:lnTo>
                <a:lnTo>
                  <a:pt x="1530625" y="762425"/>
                </a:lnTo>
                <a:lnTo>
                  <a:pt x="0" y="7624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2" b="-43735"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7" name="Group 7"/>
          <p:cNvGrpSpPr/>
          <p:nvPr/>
        </p:nvGrpSpPr>
        <p:grpSpPr>
          <a:xfrm>
            <a:off x="1257300" y="547688"/>
            <a:ext cx="15773400" cy="1988345"/>
            <a:chOff x="0" y="0"/>
            <a:chExt cx="21031200" cy="265112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031200" cy="2651126"/>
            </a:xfrm>
            <a:custGeom>
              <a:avLst/>
              <a:gdLst/>
              <a:ahLst/>
              <a:cxnLst/>
              <a:rect l="l" t="t" r="r" b="b"/>
              <a:pathLst>
                <a:path w="21031200" h="2651126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76200"/>
              <a:ext cx="21031200" cy="25749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480"/>
                </a:lnSpc>
              </a:pPr>
              <a:r>
                <a:rPr lang="en-US" sz="6000">
                  <a:solidFill>
                    <a:srgbClr val="404040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Auto-alignement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348740" y="2803207"/>
            <a:ext cx="8082440" cy="18318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Une pâte de 15 mm par bloc est fournie, conférant aux murs StrataBlock™ une pente intérieure d'environ 4,23°.</a:t>
            </a:r>
          </a:p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Les unités StrataBlock™ s'alignent automatiquement.</a:t>
            </a:r>
          </a:p>
        </p:txBody>
      </p:sp>
      <p:sp>
        <p:nvSpPr>
          <p:cNvPr id="11" name="Freeform 11" descr="Karambele 02.JPG"/>
          <p:cNvSpPr/>
          <p:nvPr/>
        </p:nvSpPr>
        <p:spPr>
          <a:xfrm>
            <a:off x="9522620" y="2085610"/>
            <a:ext cx="8265319" cy="5161284"/>
          </a:xfrm>
          <a:custGeom>
            <a:avLst/>
            <a:gdLst/>
            <a:ahLst/>
            <a:cxnLst/>
            <a:rect l="l" t="t" r="r" b="b"/>
            <a:pathLst>
              <a:path w="8265319" h="5161284">
                <a:moveTo>
                  <a:pt x="0" y="0"/>
                </a:moveTo>
                <a:lnTo>
                  <a:pt x="8265319" y="0"/>
                </a:lnTo>
                <a:lnTo>
                  <a:pt x="8265319" y="5161284"/>
                </a:lnTo>
                <a:lnTo>
                  <a:pt x="0" y="51612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34" b="-6575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2" name="Freeform 12" descr="Image4.jpg"/>
          <p:cNvSpPr/>
          <p:nvPr/>
        </p:nvSpPr>
        <p:spPr>
          <a:xfrm>
            <a:off x="8273846" y="5139418"/>
            <a:ext cx="3521403" cy="4599894"/>
          </a:xfrm>
          <a:custGeom>
            <a:avLst/>
            <a:gdLst/>
            <a:ahLst/>
            <a:cxnLst/>
            <a:rect l="l" t="t" r="r" b="b"/>
            <a:pathLst>
              <a:path w="3521403" h="4599894">
                <a:moveTo>
                  <a:pt x="0" y="0"/>
                </a:moveTo>
                <a:lnTo>
                  <a:pt x="3521402" y="0"/>
                </a:lnTo>
                <a:lnTo>
                  <a:pt x="3521402" y="4599894"/>
                </a:lnTo>
                <a:lnTo>
                  <a:pt x="0" y="45998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275" t="-1063" r="-2485" b="-1617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3" name="TextBox 13"/>
          <p:cNvSpPr txBox="1"/>
          <p:nvPr/>
        </p:nvSpPr>
        <p:spPr>
          <a:xfrm>
            <a:off x="11886688" y="7851516"/>
            <a:ext cx="3928006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40"/>
              </a:lnSpc>
            </a:pPr>
            <a:r>
              <a:rPr lang="en-US" sz="2700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Vue en coupe transversale d'un mur StrataBlock™.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93415F1-61B4-4F6C-8EB5-16C4360BA0E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51" y="9581723"/>
            <a:ext cx="1952498" cy="76242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0" y="1038513"/>
            <a:ext cx="653144" cy="2995038"/>
            <a:chOff x="0" y="0"/>
            <a:chExt cx="870858" cy="399338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0839" cy="3993388"/>
            </a:xfrm>
            <a:custGeom>
              <a:avLst/>
              <a:gdLst/>
              <a:ahLst/>
              <a:cxnLst/>
              <a:rect l="l" t="t" r="r" b="b"/>
              <a:pathLst>
                <a:path w="870839" h="3993388">
                  <a:moveTo>
                    <a:pt x="0" y="0"/>
                  </a:moveTo>
                  <a:lnTo>
                    <a:pt x="870839" y="0"/>
                  </a:lnTo>
                  <a:lnTo>
                    <a:pt x="870839" y="3993388"/>
                  </a:lnTo>
                  <a:lnTo>
                    <a:pt x="0" y="3993388"/>
                  </a:lnTo>
                  <a:close/>
                </a:path>
              </a:pathLst>
            </a:custGeom>
            <a:gradFill rotWithShape="1">
              <a:gsLst>
                <a:gs pos="0">
                  <a:srgbClr val="004270">
                    <a:alpha val="100000"/>
                  </a:srgbClr>
                </a:gs>
                <a:gs pos="4000">
                  <a:srgbClr val="004270">
                    <a:alpha val="100000"/>
                  </a:srgbClr>
                </a:gs>
                <a:gs pos="100000">
                  <a:srgbClr val="78A538">
                    <a:alpha val="100000"/>
                  </a:srgbClr>
                </a:gs>
              </a:gsLst>
              <a:lin ang="10061869"/>
            </a:gra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6" name="Freeform 6" descr="D:\Komal\Clients\Strata\PPT\2017\Starta_Logo-No_Soil_Too_Weak.png"/>
          <p:cNvSpPr/>
          <p:nvPr/>
        </p:nvSpPr>
        <p:spPr>
          <a:xfrm>
            <a:off x="16874834" y="9317282"/>
            <a:ext cx="1530625" cy="762426"/>
          </a:xfrm>
          <a:custGeom>
            <a:avLst/>
            <a:gdLst/>
            <a:ahLst/>
            <a:cxnLst/>
            <a:rect l="l" t="t" r="r" b="b"/>
            <a:pathLst>
              <a:path w="1530625" h="762426">
                <a:moveTo>
                  <a:pt x="0" y="0"/>
                </a:moveTo>
                <a:lnTo>
                  <a:pt x="1530625" y="0"/>
                </a:lnTo>
                <a:lnTo>
                  <a:pt x="1530625" y="762425"/>
                </a:lnTo>
                <a:lnTo>
                  <a:pt x="0" y="7624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2" b="-43735"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7" name="Group 7"/>
          <p:cNvGrpSpPr/>
          <p:nvPr/>
        </p:nvGrpSpPr>
        <p:grpSpPr>
          <a:xfrm>
            <a:off x="1257300" y="547688"/>
            <a:ext cx="15773400" cy="1988345"/>
            <a:chOff x="0" y="0"/>
            <a:chExt cx="21031200" cy="265112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031200" cy="2651126"/>
            </a:xfrm>
            <a:custGeom>
              <a:avLst/>
              <a:gdLst/>
              <a:ahLst/>
              <a:cxnLst/>
              <a:rect l="l" t="t" r="r" b="b"/>
              <a:pathLst>
                <a:path w="21031200" h="2651126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76200"/>
              <a:ext cx="21031200" cy="25749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480"/>
                </a:lnSpc>
              </a:pPr>
              <a:r>
                <a:rPr lang="en-US" sz="6000">
                  <a:solidFill>
                    <a:srgbClr val="404040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Stabilité du fascia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348740" y="2803207"/>
            <a:ext cx="7703820" cy="25557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L'emploi d'une géogrille secondaire est envisageable dans un mur en blocs afin d'améliorer la stabilité de la façade.</a:t>
            </a:r>
          </a:p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La géogrille secondaire renforce également la solidité de la connexion de la géogrille primaire, étant positionnée tous les 200 mm ou selon les exigences.</a:t>
            </a:r>
          </a:p>
        </p:txBody>
      </p:sp>
      <p:sp>
        <p:nvSpPr>
          <p:cNvPr id="11" name="Freeform 11"/>
          <p:cNvSpPr/>
          <p:nvPr/>
        </p:nvSpPr>
        <p:spPr>
          <a:xfrm>
            <a:off x="9522620" y="2738438"/>
            <a:ext cx="5679326" cy="6738072"/>
          </a:xfrm>
          <a:custGeom>
            <a:avLst/>
            <a:gdLst/>
            <a:ahLst/>
            <a:cxnLst/>
            <a:rect l="l" t="t" r="r" b="b"/>
            <a:pathLst>
              <a:path w="5679326" h="6738072">
                <a:moveTo>
                  <a:pt x="0" y="0"/>
                </a:moveTo>
                <a:lnTo>
                  <a:pt x="5679325" y="0"/>
                </a:lnTo>
                <a:lnTo>
                  <a:pt x="5679325" y="6738072"/>
                </a:lnTo>
                <a:lnTo>
                  <a:pt x="0" y="67380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331" t="-3750" r="-7415" b="-894"/>
            </a:stretch>
          </a:blipFill>
        </p:spPr>
        <p:txBody>
          <a:bodyPr/>
          <a:lstStyle/>
          <a:p>
            <a:endParaRPr lang="en-IN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163BE6F-B91A-4832-A85E-7EE086DB03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51" y="9581723"/>
            <a:ext cx="1952498" cy="76242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0" y="1038513"/>
            <a:ext cx="653144" cy="2995038"/>
            <a:chOff x="0" y="0"/>
            <a:chExt cx="870858" cy="399338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0839" cy="3993388"/>
            </a:xfrm>
            <a:custGeom>
              <a:avLst/>
              <a:gdLst/>
              <a:ahLst/>
              <a:cxnLst/>
              <a:rect l="l" t="t" r="r" b="b"/>
              <a:pathLst>
                <a:path w="870839" h="3993388">
                  <a:moveTo>
                    <a:pt x="0" y="0"/>
                  </a:moveTo>
                  <a:lnTo>
                    <a:pt x="870839" y="0"/>
                  </a:lnTo>
                  <a:lnTo>
                    <a:pt x="870839" y="3993388"/>
                  </a:lnTo>
                  <a:lnTo>
                    <a:pt x="0" y="3993388"/>
                  </a:lnTo>
                  <a:close/>
                </a:path>
              </a:pathLst>
            </a:custGeom>
            <a:gradFill rotWithShape="1">
              <a:gsLst>
                <a:gs pos="0">
                  <a:srgbClr val="004270">
                    <a:alpha val="100000"/>
                  </a:srgbClr>
                </a:gs>
                <a:gs pos="4000">
                  <a:srgbClr val="004270">
                    <a:alpha val="100000"/>
                  </a:srgbClr>
                </a:gs>
                <a:gs pos="100000">
                  <a:srgbClr val="78A538">
                    <a:alpha val="100000"/>
                  </a:srgbClr>
                </a:gs>
              </a:gsLst>
              <a:lin ang="10061869"/>
            </a:gra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6" name="Freeform 6" descr="D:\Komal\Clients\Strata\PPT\2017\Starta_Logo-No_Soil_Too_Weak.png"/>
          <p:cNvSpPr/>
          <p:nvPr/>
        </p:nvSpPr>
        <p:spPr>
          <a:xfrm>
            <a:off x="16874834" y="9317282"/>
            <a:ext cx="1530625" cy="762426"/>
          </a:xfrm>
          <a:custGeom>
            <a:avLst/>
            <a:gdLst/>
            <a:ahLst/>
            <a:cxnLst/>
            <a:rect l="l" t="t" r="r" b="b"/>
            <a:pathLst>
              <a:path w="1530625" h="762426">
                <a:moveTo>
                  <a:pt x="0" y="0"/>
                </a:moveTo>
                <a:lnTo>
                  <a:pt x="1530625" y="0"/>
                </a:lnTo>
                <a:lnTo>
                  <a:pt x="1530625" y="762425"/>
                </a:lnTo>
                <a:lnTo>
                  <a:pt x="0" y="7624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2" b="-43735"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7" name="Group 7"/>
          <p:cNvGrpSpPr/>
          <p:nvPr/>
        </p:nvGrpSpPr>
        <p:grpSpPr>
          <a:xfrm>
            <a:off x="1257300" y="547688"/>
            <a:ext cx="15773400" cy="1988345"/>
            <a:chOff x="0" y="0"/>
            <a:chExt cx="21031200" cy="265112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031200" cy="2651126"/>
            </a:xfrm>
            <a:custGeom>
              <a:avLst/>
              <a:gdLst/>
              <a:ahLst/>
              <a:cxnLst/>
              <a:rect l="l" t="t" r="r" b="b"/>
              <a:pathLst>
                <a:path w="21031200" h="2651126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76200"/>
              <a:ext cx="21031200" cy="25749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480"/>
                </a:lnSpc>
              </a:pPr>
              <a:r>
                <a:rPr lang="en-US" sz="6000">
                  <a:solidFill>
                    <a:srgbClr val="404040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Stabilité du fascia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348740" y="2803207"/>
            <a:ext cx="8082440" cy="25557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Les colonnes en pierre présentent un angle de frottement interne élevé, ce qui influence la colonne et confère une stabilité gravitationnelle accrue au mur.</a:t>
            </a:r>
          </a:p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La construction d'une colonne verticale en pierre (à l'aide d'agrégats) confère une stabilité accrue au mur.</a:t>
            </a:r>
          </a:p>
        </p:txBody>
      </p:sp>
      <p:sp>
        <p:nvSpPr>
          <p:cNvPr id="11" name="Freeform 11"/>
          <p:cNvSpPr/>
          <p:nvPr/>
        </p:nvSpPr>
        <p:spPr>
          <a:xfrm>
            <a:off x="9522620" y="2738438"/>
            <a:ext cx="8111841" cy="4993324"/>
          </a:xfrm>
          <a:custGeom>
            <a:avLst/>
            <a:gdLst/>
            <a:ahLst/>
            <a:cxnLst/>
            <a:rect l="l" t="t" r="r" b="b"/>
            <a:pathLst>
              <a:path w="8111841" h="4993324">
                <a:moveTo>
                  <a:pt x="0" y="0"/>
                </a:moveTo>
                <a:lnTo>
                  <a:pt x="8111840" y="0"/>
                </a:lnTo>
                <a:lnTo>
                  <a:pt x="8111840" y="4993324"/>
                </a:lnTo>
                <a:lnTo>
                  <a:pt x="0" y="49933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10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2" name="AutoShape 12"/>
          <p:cNvSpPr/>
          <p:nvPr/>
        </p:nvSpPr>
        <p:spPr>
          <a:xfrm rot="-1027469">
            <a:off x="8783042" y="5571968"/>
            <a:ext cx="5531606" cy="0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IN"/>
          </a:p>
        </p:txBody>
      </p:sp>
      <p:sp>
        <p:nvSpPr>
          <p:cNvPr id="13" name="TextBox 13"/>
          <p:cNvSpPr txBox="1"/>
          <p:nvPr/>
        </p:nvSpPr>
        <p:spPr>
          <a:xfrm>
            <a:off x="6926274" y="6432606"/>
            <a:ext cx="2504906" cy="82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40"/>
              </a:lnSpc>
            </a:pPr>
            <a:r>
              <a:rPr lang="en-US" sz="2700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colonnes en pierre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6D95792-97DE-41E4-9F28-3358285825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51" y="9581723"/>
            <a:ext cx="1952498" cy="76242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0" y="1038513"/>
            <a:ext cx="653144" cy="2995038"/>
            <a:chOff x="0" y="0"/>
            <a:chExt cx="870858" cy="399338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0839" cy="3993388"/>
            </a:xfrm>
            <a:custGeom>
              <a:avLst/>
              <a:gdLst/>
              <a:ahLst/>
              <a:cxnLst/>
              <a:rect l="l" t="t" r="r" b="b"/>
              <a:pathLst>
                <a:path w="870839" h="3993388">
                  <a:moveTo>
                    <a:pt x="0" y="0"/>
                  </a:moveTo>
                  <a:lnTo>
                    <a:pt x="870839" y="0"/>
                  </a:lnTo>
                  <a:lnTo>
                    <a:pt x="870839" y="3993388"/>
                  </a:lnTo>
                  <a:lnTo>
                    <a:pt x="0" y="3993388"/>
                  </a:lnTo>
                  <a:close/>
                </a:path>
              </a:pathLst>
            </a:custGeom>
            <a:gradFill rotWithShape="1">
              <a:gsLst>
                <a:gs pos="0">
                  <a:srgbClr val="004270">
                    <a:alpha val="100000"/>
                  </a:srgbClr>
                </a:gs>
                <a:gs pos="4000">
                  <a:srgbClr val="004270">
                    <a:alpha val="100000"/>
                  </a:srgbClr>
                </a:gs>
                <a:gs pos="100000">
                  <a:srgbClr val="78A538">
                    <a:alpha val="100000"/>
                  </a:srgbClr>
                </a:gs>
              </a:gsLst>
              <a:lin ang="10061869"/>
            </a:gra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6" name="Freeform 6" descr="D:\Komal\Clients\Strata\PPT\2017\Starta_Logo-No_Soil_Too_Weak.png"/>
          <p:cNvSpPr/>
          <p:nvPr/>
        </p:nvSpPr>
        <p:spPr>
          <a:xfrm>
            <a:off x="16874834" y="9317282"/>
            <a:ext cx="1530625" cy="762426"/>
          </a:xfrm>
          <a:custGeom>
            <a:avLst/>
            <a:gdLst/>
            <a:ahLst/>
            <a:cxnLst/>
            <a:rect l="l" t="t" r="r" b="b"/>
            <a:pathLst>
              <a:path w="1530625" h="762426">
                <a:moveTo>
                  <a:pt x="0" y="0"/>
                </a:moveTo>
                <a:lnTo>
                  <a:pt x="1530625" y="0"/>
                </a:lnTo>
                <a:lnTo>
                  <a:pt x="1530625" y="762425"/>
                </a:lnTo>
                <a:lnTo>
                  <a:pt x="0" y="7624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2" b="-43735"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7" name="Group 7"/>
          <p:cNvGrpSpPr/>
          <p:nvPr/>
        </p:nvGrpSpPr>
        <p:grpSpPr>
          <a:xfrm>
            <a:off x="1257300" y="547688"/>
            <a:ext cx="15773400" cy="1988345"/>
            <a:chOff x="0" y="0"/>
            <a:chExt cx="21031200" cy="265112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031200" cy="2651126"/>
            </a:xfrm>
            <a:custGeom>
              <a:avLst/>
              <a:gdLst/>
              <a:ahLst/>
              <a:cxnLst/>
              <a:rect l="l" t="t" r="r" b="b"/>
              <a:pathLst>
                <a:path w="21031200" h="2651126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76200"/>
              <a:ext cx="21031200" cy="25749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480"/>
                </a:lnSpc>
              </a:pPr>
              <a:r>
                <a:rPr lang="en-US" sz="6000">
                  <a:solidFill>
                    <a:srgbClr val="404040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Stabilité du fascia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348740" y="2803207"/>
            <a:ext cx="15590520" cy="745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16"/>
              </a:lnSpc>
            </a:pPr>
            <a:r>
              <a:rPr lang="en-US" sz="27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Le mur StrataBlock™ présente une finition esthétique attrayante et permet une flexibilité dans la disposition des courbes, des angles et la construction de murs à plusieurs niveaux.</a:t>
            </a:r>
          </a:p>
        </p:txBody>
      </p:sp>
      <p:sp>
        <p:nvSpPr>
          <p:cNvPr id="11" name="Freeform 11"/>
          <p:cNvSpPr/>
          <p:nvPr/>
        </p:nvSpPr>
        <p:spPr>
          <a:xfrm>
            <a:off x="8510322" y="3917373"/>
            <a:ext cx="7026480" cy="4686300"/>
          </a:xfrm>
          <a:custGeom>
            <a:avLst/>
            <a:gdLst/>
            <a:ahLst/>
            <a:cxnLst/>
            <a:rect l="l" t="t" r="r" b="b"/>
            <a:pathLst>
              <a:path w="7026480" h="4686300">
                <a:moveTo>
                  <a:pt x="0" y="0"/>
                </a:moveTo>
                <a:lnTo>
                  <a:pt x="7026480" y="0"/>
                </a:lnTo>
                <a:lnTo>
                  <a:pt x="7026480" y="4686300"/>
                </a:lnTo>
                <a:lnTo>
                  <a:pt x="0" y="46863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42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2" name="Freeform 12"/>
          <p:cNvSpPr/>
          <p:nvPr/>
        </p:nvSpPr>
        <p:spPr>
          <a:xfrm>
            <a:off x="1257300" y="3917373"/>
            <a:ext cx="6996906" cy="4686300"/>
          </a:xfrm>
          <a:custGeom>
            <a:avLst/>
            <a:gdLst/>
            <a:ahLst/>
            <a:cxnLst/>
            <a:rect l="l" t="t" r="r" b="b"/>
            <a:pathLst>
              <a:path w="6996906" h="4686300">
                <a:moveTo>
                  <a:pt x="0" y="0"/>
                </a:moveTo>
                <a:lnTo>
                  <a:pt x="6996906" y="0"/>
                </a:lnTo>
                <a:lnTo>
                  <a:pt x="6996906" y="4686300"/>
                </a:lnTo>
                <a:lnTo>
                  <a:pt x="0" y="46863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15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3" name="TextBox 13"/>
          <p:cNvSpPr txBox="1"/>
          <p:nvPr/>
        </p:nvSpPr>
        <p:spPr>
          <a:xfrm>
            <a:off x="3221025" y="8683669"/>
            <a:ext cx="3069454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40"/>
              </a:lnSpc>
            </a:pPr>
            <a:r>
              <a:rPr lang="en-US" sz="2700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Courbure convexe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08724" y="8673513"/>
            <a:ext cx="3346561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40"/>
              </a:lnSpc>
            </a:pPr>
            <a:r>
              <a:rPr lang="en-US" sz="2700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Courbure concave.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BC3FFF2-D75F-4812-8BB4-990E51A95B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51" y="9581723"/>
            <a:ext cx="1952498" cy="76242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0" y="1038513"/>
            <a:ext cx="653144" cy="2995038"/>
            <a:chOff x="0" y="0"/>
            <a:chExt cx="870858" cy="399338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0839" cy="3993388"/>
            </a:xfrm>
            <a:custGeom>
              <a:avLst/>
              <a:gdLst/>
              <a:ahLst/>
              <a:cxnLst/>
              <a:rect l="l" t="t" r="r" b="b"/>
              <a:pathLst>
                <a:path w="870839" h="3993388">
                  <a:moveTo>
                    <a:pt x="0" y="0"/>
                  </a:moveTo>
                  <a:lnTo>
                    <a:pt x="870839" y="0"/>
                  </a:lnTo>
                  <a:lnTo>
                    <a:pt x="870839" y="3993388"/>
                  </a:lnTo>
                  <a:lnTo>
                    <a:pt x="0" y="3993388"/>
                  </a:lnTo>
                  <a:close/>
                </a:path>
              </a:pathLst>
            </a:custGeom>
            <a:gradFill rotWithShape="1">
              <a:gsLst>
                <a:gs pos="0">
                  <a:srgbClr val="004270">
                    <a:alpha val="100000"/>
                  </a:srgbClr>
                </a:gs>
                <a:gs pos="4000">
                  <a:srgbClr val="004270">
                    <a:alpha val="100000"/>
                  </a:srgbClr>
                </a:gs>
                <a:gs pos="100000">
                  <a:srgbClr val="78A538">
                    <a:alpha val="100000"/>
                  </a:srgbClr>
                </a:gs>
              </a:gsLst>
              <a:lin ang="10061869"/>
            </a:gra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6" name="Freeform 6" descr="D:\Komal\Clients\Strata\PPT\2017\Starta_Logo-No_Soil_Too_Weak.png"/>
          <p:cNvSpPr/>
          <p:nvPr/>
        </p:nvSpPr>
        <p:spPr>
          <a:xfrm>
            <a:off x="16874834" y="9317282"/>
            <a:ext cx="1530625" cy="762426"/>
          </a:xfrm>
          <a:custGeom>
            <a:avLst/>
            <a:gdLst/>
            <a:ahLst/>
            <a:cxnLst/>
            <a:rect l="l" t="t" r="r" b="b"/>
            <a:pathLst>
              <a:path w="1530625" h="762426">
                <a:moveTo>
                  <a:pt x="0" y="0"/>
                </a:moveTo>
                <a:lnTo>
                  <a:pt x="1530625" y="0"/>
                </a:lnTo>
                <a:lnTo>
                  <a:pt x="1530625" y="762425"/>
                </a:lnTo>
                <a:lnTo>
                  <a:pt x="0" y="7624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2" b="-43735"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7" name="Group 7"/>
          <p:cNvGrpSpPr/>
          <p:nvPr/>
        </p:nvGrpSpPr>
        <p:grpSpPr>
          <a:xfrm>
            <a:off x="1257300" y="547688"/>
            <a:ext cx="15773400" cy="1988345"/>
            <a:chOff x="0" y="0"/>
            <a:chExt cx="21031200" cy="265112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031200" cy="2651126"/>
            </a:xfrm>
            <a:custGeom>
              <a:avLst/>
              <a:gdLst/>
              <a:ahLst/>
              <a:cxnLst/>
              <a:rect l="l" t="t" r="r" b="b"/>
              <a:pathLst>
                <a:path w="21031200" h="2651126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76200"/>
              <a:ext cx="21031200" cy="25749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480"/>
                </a:lnSpc>
              </a:pPr>
              <a:r>
                <a:rPr lang="en-US" sz="6000">
                  <a:solidFill>
                    <a:srgbClr val="404040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Autres atouts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348740" y="2803207"/>
            <a:ext cx="8082440" cy="2917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Les unités StrataBlock™ sont compactes, ce qui les rend faciles à manipuler et à transporter.</a:t>
            </a:r>
          </a:p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Fournit une couverture du sol complète à 100 % pour un renforcement optimisé. </a:t>
            </a:r>
          </a:p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Les murs en blocs peuvent supporter les tassements différentiels en raison de leur flexibilité.</a:t>
            </a:r>
          </a:p>
        </p:txBody>
      </p:sp>
      <p:sp>
        <p:nvSpPr>
          <p:cNvPr id="11" name="Freeform 11" descr="DSC00029.JPG"/>
          <p:cNvSpPr/>
          <p:nvPr/>
        </p:nvSpPr>
        <p:spPr>
          <a:xfrm>
            <a:off x="9522620" y="2738438"/>
            <a:ext cx="7734504" cy="5800878"/>
          </a:xfrm>
          <a:custGeom>
            <a:avLst/>
            <a:gdLst/>
            <a:ahLst/>
            <a:cxnLst/>
            <a:rect l="l" t="t" r="r" b="b"/>
            <a:pathLst>
              <a:path w="7734504" h="5800878">
                <a:moveTo>
                  <a:pt x="0" y="0"/>
                </a:moveTo>
                <a:lnTo>
                  <a:pt x="7734504" y="0"/>
                </a:lnTo>
                <a:lnTo>
                  <a:pt x="7734504" y="5800878"/>
                </a:lnTo>
                <a:lnTo>
                  <a:pt x="0" y="58008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4CD97BC-88F2-44BE-8D80-8F01E3543F0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51" y="9581723"/>
            <a:ext cx="1952498" cy="76242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0" y="1038513"/>
            <a:ext cx="653144" cy="2995038"/>
            <a:chOff x="0" y="0"/>
            <a:chExt cx="870858" cy="399338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0839" cy="3993388"/>
            </a:xfrm>
            <a:custGeom>
              <a:avLst/>
              <a:gdLst/>
              <a:ahLst/>
              <a:cxnLst/>
              <a:rect l="l" t="t" r="r" b="b"/>
              <a:pathLst>
                <a:path w="870839" h="3993388">
                  <a:moveTo>
                    <a:pt x="0" y="0"/>
                  </a:moveTo>
                  <a:lnTo>
                    <a:pt x="870839" y="0"/>
                  </a:lnTo>
                  <a:lnTo>
                    <a:pt x="870839" y="3993388"/>
                  </a:lnTo>
                  <a:lnTo>
                    <a:pt x="0" y="3993388"/>
                  </a:lnTo>
                  <a:close/>
                </a:path>
              </a:pathLst>
            </a:custGeom>
            <a:gradFill rotWithShape="1">
              <a:gsLst>
                <a:gs pos="0">
                  <a:srgbClr val="004270">
                    <a:alpha val="100000"/>
                  </a:srgbClr>
                </a:gs>
                <a:gs pos="4000">
                  <a:srgbClr val="004270">
                    <a:alpha val="100000"/>
                  </a:srgbClr>
                </a:gs>
                <a:gs pos="100000">
                  <a:srgbClr val="78A538">
                    <a:alpha val="100000"/>
                  </a:srgbClr>
                </a:gs>
              </a:gsLst>
              <a:lin ang="10061869"/>
            </a:gra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6" name="Freeform 6" descr="D:\Komal\Clients\Strata\PPT\2017\Starta_Logo-No_Soil_Too_Weak.png"/>
          <p:cNvSpPr/>
          <p:nvPr/>
        </p:nvSpPr>
        <p:spPr>
          <a:xfrm>
            <a:off x="16874834" y="9317282"/>
            <a:ext cx="1530625" cy="762426"/>
          </a:xfrm>
          <a:custGeom>
            <a:avLst/>
            <a:gdLst/>
            <a:ahLst/>
            <a:cxnLst/>
            <a:rect l="l" t="t" r="r" b="b"/>
            <a:pathLst>
              <a:path w="1530625" h="762426">
                <a:moveTo>
                  <a:pt x="0" y="0"/>
                </a:moveTo>
                <a:lnTo>
                  <a:pt x="1530625" y="0"/>
                </a:lnTo>
                <a:lnTo>
                  <a:pt x="1530625" y="762425"/>
                </a:lnTo>
                <a:lnTo>
                  <a:pt x="0" y="7624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2" b="-43735"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7" name="Group 7"/>
          <p:cNvGrpSpPr/>
          <p:nvPr/>
        </p:nvGrpSpPr>
        <p:grpSpPr>
          <a:xfrm>
            <a:off x="1257300" y="547688"/>
            <a:ext cx="15773400" cy="1988345"/>
            <a:chOff x="0" y="0"/>
            <a:chExt cx="21031200" cy="265112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031200" cy="2651126"/>
            </a:xfrm>
            <a:custGeom>
              <a:avLst/>
              <a:gdLst/>
              <a:ahLst/>
              <a:cxnLst/>
              <a:rect l="l" t="t" r="r" b="b"/>
              <a:pathLst>
                <a:path w="21031200" h="2651126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76200"/>
              <a:ext cx="21031200" cy="25749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480"/>
                </a:lnSpc>
              </a:pPr>
              <a:r>
                <a:rPr lang="en-US" sz="6000">
                  <a:solidFill>
                    <a:srgbClr val="404040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Avantages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348740" y="2803207"/>
            <a:ext cx="8503918" cy="4003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Réduit les coûts jusqu'à 10 % par rapport à tout autre type de revêtement.</a:t>
            </a:r>
          </a:p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3 500 à 5 000 blocs par jour sont produits par une machine de coulée de blocs automatisée.</a:t>
            </a:r>
          </a:p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Aucune machinerie lourde spécifique n'est nécessaire sur place pour l'assemblage.</a:t>
            </a:r>
          </a:p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Prix compétitifs pour des hauteurs atteignant jusqu'à 9 m. Techniquement, il n'existe cependant aucune restriction de hauteur.</a:t>
            </a:r>
          </a:p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Facilité d'assemblage offrant un gain de temps significatif.</a:t>
            </a:r>
          </a:p>
        </p:txBody>
      </p:sp>
      <p:sp>
        <p:nvSpPr>
          <p:cNvPr id="11" name="Freeform 11" descr="DSC00056.JPG"/>
          <p:cNvSpPr/>
          <p:nvPr/>
        </p:nvSpPr>
        <p:spPr>
          <a:xfrm>
            <a:off x="9944100" y="2738438"/>
            <a:ext cx="5014546" cy="3371850"/>
          </a:xfrm>
          <a:custGeom>
            <a:avLst/>
            <a:gdLst/>
            <a:ahLst/>
            <a:cxnLst/>
            <a:rect l="l" t="t" r="r" b="b"/>
            <a:pathLst>
              <a:path w="5014546" h="3371850">
                <a:moveTo>
                  <a:pt x="0" y="0"/>
                </a:moveTo>
                <a:lnTo>
                  <a:pt x="5014546" y="0"/>
                </a:lnTo>
                <a:lnTo>
                  <a:pt x="5014546" y="3371850"/>
                </a:lnTo>
                <a:lnTo>
                  <a:pt x="0" y="33718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86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2" name="Freeform 12" descr="09.JPG"/>
          <p:cNvSpPr/>
          <p:nvPr/>
        </p:nvSpPr>
        <p:spPr>
          <a:xfrm>
            <a:off x="9944100" y="6312693"/>
            <a:ext cx="5014546" cy="3343030"/>
          </a:xfrm>
          <a:custGeom>
            <a:avLst/>
            <a:gdLst/>
            <a:ahLst/>
            <a:cxnLst/>
            <a:rect l="l" t="t" r="r" b="b"/>
            <a:pathLst>
              <a:path w="5014546" h="3343030">
                <a:moveTo>
                  <a:pt x="0" y="0"/>
                </a:moveTo>
                <a:lnTo>
                  <a:pt x="5014546" y="0"/>
                </a:lnTo>
                <a:lnTo>
                  <a:pt x="5014546" y="3343031"/>
                </a:lnTo>
                <a:lnTo>
                  <a:pt x="0" y="33430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360B9DA-374E-423D-87B7-322F14C1AC4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51" y="9581723"/>
            <a:ext cx="1952498" cy="76242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0" y="1038513"/>
            <a:ext cx="653144" cy="2995038"/>
            <a:chOff x="0" y="0"/>
            <a:chExt cx="870858" cy="399338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0839" cy="3993388"/>
            </a:xfrm>
            <a:custGeom>
              <a:avLst/>
              <a:gdLst/>
              <a:ahLst/>
              <a:cxnLst/>
              <a:rect l="l" t="t" r="r" b="b"/>
              <a:pathLst>
                <a:path w="870839" h="3993388">
                  <a:moveTo>
                    <a:pt x="0" y="0"/>
                  </a:moveTo>
                  <a:lnTo>
                    <a:pt x="870839" y="0"/>
                  </a:lnTo>
                  <a:lnTo>
                    <a:pt x="870839" y="3993388"/>
                  </a:lnTo>
                  <a:lnTo>
                    <a:pt x="0" y="3993388"/>
                  </a:lnTo>
                  <a:close/>
                </a:path>
              </a:pathLst>
            </a:custGeom>
            <a:gradFill rotWithShape="1">
              <a:gsLst>
                <a:gs pos="0">
                  <a:srgbClr val="004270">
                    <a:alpha val="100000"/>
                  </a:srgbClr>
                </a:gs>
                <a:gs pos="4000">
                  <a:srgbClr val="004270">
                    <a:alpha val="100000"/>
                  </a:srgbClr>
                </a:gs>
                <a:gs pos="100000">
                  <a:srgbClr val="78A538">
                    <a:alpha val="100000"/>
                  </a:srgbClr>
                </a:gs>
              </a:gsLst>
              <a:lin ang="10061869"/>
            </a:gra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6" name="Freeform 6" descr="D:\Komal\Clients\Strata\PPT\2017\Starta_Logo-No_Soil_Too_Weak.png"/>
          <p:cNvSpPr/>
          <p:nvPr/>
        </p:nvSpPr>
        <p:spPr>
          <a:xfrm>
            <a:off x="16874834" y="9317282"/>
            <a:ext cx="1530625" cy="762426"/>
          </a:xfrm>
          <a:custGeom>
            <a:avLst/>
            <a:gdLst/>
            <a:ahLst/>
            <a:cxnLst/>
            <a:rect l="l" t="t" r="r" b="b"/>
            <a:pathLst>
              <a:path w="1530625" h="762426">
                <a:moveTo>
                  <a:pt x="0" y="0"/>
                </a:moveTo>
                <a:lnTo>
                  <a:pt x="1530625" y="0"/>
                </a:lnTo>
                <a:lnTo>
                  <a:pt x="1530625" y="762425"/>
                </a:lnTo>
                <a:lnTo>
                  <a:pt x="0" y="7624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2" b="-43735"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7" name="Group 7"/>
          <p:cNvGrpSpPr/>
          <p:nvPr/>
        </p:nvGrpSpPr>
        <p:grpSpPr>
          <a:xfrm>
            <a:off x="1257300" y="547688"/>
            <a:ext cx="15773400" cy="1988345"/>
            <a:chOff x="0" y="0"/>
            <a:chExt cx="21031200" cy="265112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031200" cy="2651126"/>
            </a:xfrm>
            <a:custGeom>
              <a:avLst/>
              <a:gdLst/>
              <a:ahLst/>
              <a:cxnLst/>
              <a:rect l="l" t="t" r="r" b="b"/>
              <a:pathLst>
                <a:path w="21031200" h="2651126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76200"/>
              <a:ext cx="21031200" cy="25749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480"/>
                </a:lnSpc>
              </a:pPr>
              <a:r>
                <a:rPr lang="en-US" sz="6000">
                  <a:solidFill>
                    <a:srgbClr val="404040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Avantages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348741" y="2803207"/>
            <a:ext cx="7703818" cy="3412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Fascia : Blocs PCC de qualité M-30</a:t>
            </a:r>
          </a:p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Dimensions:</a:t>
            </a:r>
          </a:p>
          <a:p>
            <a:pPr marL="1120140" lvl="2" indent="-373380" algn="l">
              <a:lnSpc>
                <a:spcPts val="2592"/>
              </a:lnSpc>
              <a:buFont typeface="Arial"/>
              <a:buChar char="⚬"/>
            </a:pPr>
            <a:r>
              <a:rPr lang="en-US" sz="24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L-457 mm (18 pouces)</a:t>
            </a:r>
          </a:p>
          <a:p>
            <a:pPr marL="1120140" lvl="2" indent="-373380" algn="l">
              <a:lnSpc>
                <a:spcPts val="2592"/>
              </a:lnSpc>
              <a:buFont typeface="Arial"/>
              <a:buChar char="⚬"/>
            </a:pPr>
            <a:r>
              <a:rPr lang="en-US" sz="24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 H-203 mm (8 pouces)</a:t>
            </a:r>
          </a:p>
          <a:p>
            <a:pPr marL="1120140" lvl="2" indent="-373380" algn="l">
              <a:lnSpc>
                <a:spcPts val="2592"/>
              </a:lnSpc>
              <a:buFont typeface="Arial"/>
              <a:buChar char="⚬"/>
            </a:pPr>
            <a:r>
              <a:rPr lang="en-US" sz="24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 D-305 mm (12 pouces) </a:t>
            </a:r>
          </a:p>
          <a:p>
            <a:pPr marL="1120140" lvl="2" indent="-373380" algn="l">
              <a:lnSpc>
                <a:spcPts val="2592"/>
              </a:lnSpc>
              <a:buFont typeface="Arial"/>
              <a:buChar char="⚬"/>
            </a:pPr>
            <a:r>
              <a:rPr lang="en-US" sz="24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 Fascia - 0,09277 m² / 1 pi² de superficie</a:t>
            </a:r>
          </a:p>
          <a:p>
            <a:pPr marL="1120140" lvl="2" indent="-373380" algn="l">
              <a:lnSpc>
                <a:spcPts val="2592"/>
              </a:lnSpc>
              <a:buFont typeface="Arial"/>
              <a:buChar char="⚬"/>
            </a:pPr>
            <a:r>
              <a:rPr lang="en-US" sz="24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Nombre de blocs nécessaires par m² de façade – 10,78</a:t>
            </a:r>
          </a:p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Poids (approximatif) : 38 (± 5%) kg par bloc</a:t>
            </a:r>
          </a:p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Résistance minimale : 30 N/mm²</a:t>
            </a:r>
          </a:p>
        </p:txBody>
      </p:sp>
      <p:sp>
        <p:nvSpPr>
          <p:cNvPr id="11" name="Freeform 11" descr="StrataBlock.JPG"/>
          <p:cNvSpPr/>
          <p:nvPr/>
        </p:nvSpPr>
        <p:spPr>
          <a:xfrm>
            <a:off x="9522620" y="2738438"/>
            <a:ext cx="7582494" cy="5601776"/>
          </a:xfrm>
          <a:custGeom>
            <a:avLst/>
            <a:gdLst/>
            <a:ahLst/>
            <a:cxnLst/>
            <a:rect l="l" t="t" r="r" b="b"/>
            <a:pathLst>
              <a:path w="7582494" h="5601776">
                <a:moveTo>
                  <a:pt x="0" y="0"/>
                </a:moveTo>
                <a:lnTo>
                  <a:pt x="7582494" y="0"/>
                </a:lnTo>
                <a:lnTo>
                  <a:pt x="7582494" y="5601775"/>
                </a:lnTo>
                <a:lnTo>
                  <a:pt x="0" y="56017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19"/>
            </a:stretch>
          </a:blipFill>
        </p:spPr>
        <p:txBody>
          <a:bodyPr/>
          <a:lstStyle/>
          <a:p>
            <a:endParaRPr lang="en-IN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C6739F7-BA9B-4CAE-AD69-BBF48D3633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51" y="9581723"/>
            <a:ext cx="1952498" cy="76242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0" y="1038513"/>
            <a:ext cx="653144" cy="2995038"/>
            <a:chOff x="0" y="0"/>
            <a:chExt cx="870858" cy="399338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0839" cy="3993388"/>
            </a:xfrm>
            <a:custGeom>
              <a:avLst/>
              <a:gdLst/>
              <a:ahLst/>
              <a:cxnLst/>
              <a:rect l="l" t="t" r="r" b="b"/>
              <a:pathLst>
                <a:path w="870839" h="3993388">
                  <a:moveTo>
                    <a:pt x="0" y="0"/>
                  </a:moveTo>
                  <a:lnTo>
                    <a:pt x="870839" y="0"/>
                  </a:lnTo>
                  <a:lnTo>
                    <a:pt x="870839" y="3993388"/>
                  </a:lnTo>
                  <a:lnTo>
                    <a:pt x="0" y="3993388"/>
                  </a:lnTo>
                  <a:close/>
                </a:path>
              </a:pathLst>
            </a:custGeom>
            <a:gradFill rotWithShape="1">
              <a:gsLst>
                <a:gs pos="0">
                  <a:srgbClr val="004270">
                    <a:alpha val="100000"/>
                  </a:srgbClr>
                </a:gs>
                <a:gs pos="4000">
                  <a:srgbClr val="004270">
                    <a:alpha val="100000"/>
                  </a:srgbClr>
                </a:gs>
                <a:gs pos="100000">
                  <a:srgbClr val="78A538">
                    <a:alpha val="100000"/>
                  </a:srgbClr>
                </a:gs>
              </a:gsLst>
              <a:lin ang="10061869"/>
            </a:gra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6" name="Freeform 6" descr="D:\Komal\Clients\Strata\PPT\2017\Starta_Logo-No_Soil_Too_Weak.png"/>
          <p:cNvSpPr/>
          <p:nvPr/>
        </p:nvSpPr>
        <p:spPr>
          <a:xfrm>
            <a:off x="16874834" y="9317282"/>
            <a:ext cx="1530625" cy="762426"/>
          </a:xfrm>
          <a:custGeom>
            <a:avLst/>
            <a:gdLst/>
            <a:ahLst/>
            <a:cxnLst/>
            <a:rect l="l" t="t" r="r" b="b"/>
            <a:pathLst>
              <a:path w="1530625" h="762426">
                <a:moveTo>
                  <a:pt x="0" y="0"/>
                </a:moveTo>
                <a:lnTo>
                  <a:pt x="1530625" y="0"/>
                </a:lnTo>
                <a:lnTo>
                  <a:pt x="1530625" y="762425"/>
                </a:lnTo>
                <a:lnTo>
                  <a:pt x="0" y="7624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2" b="-43735"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7" name="Group 7"/>
          <p:cNvGrpSpPr/>
          <p:nvPr/>
        </p:nvGrpSpPr>
        <p:grpSpPr>
          <a:xfrm>
            <a:off x="1257300" y="547688"/>
            <a:ext cx="15773400" cy="1988345"/>
            <a:chOff x="0" y="0"/>
            <a:chExt cx="21031200" cy="265112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031200" cy="2651126"/>
            </a:xfrm>
            <a:custGeom>
              <a:avLst/>
              <a:gdLst/>
              <a:ahLst/>
              <a:cxnLst/>
              <a:rect l="l" t="t" r="r" b="b"/>
              <a:pathLst>
                <a:path w="21031200" h="2651126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76200"/>
              <a:ext cx="21031200" cy="25749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480"/>
                </a:lnSpc>
              </a:pPr>
              <a:r>
                <a:rPr lang="en-US" sz="6000">
                  <a:solidFill>
                    <a:srgbClr val="404040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Avantages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8265833" y="2639226"/>
            <a:ext cx="5189220" cy="1391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33"/>
              </a:lnSpc>
            </a:pPr>
            <a:r>
              <a:rPr lang="en-US" sz="2531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La clé d'ancrage renforce la liaison entre le bloc et StrataGrid™ en offrant de meilleures caractéristiques de friction.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7692947" y="4442547"/>
            <a:ext cx="5112543" cy="1268739"/>
            <a:chOff x="0" y="0"/>
            <a:chExt cx="6816724" cy="169165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816725" cy="1691640"/>
            </a:xfrm>
            <a:custGeom>
              <a:avLst/>
              <a:gdLst/>
              <a:ahLst/>
              <a:cxnLst/>
              <a:rect l="l" t="t" r="r" b="b"/>
              <a:pathLst>
                <a:path w="6816725" h="1691640">
                  <a:moveTo>
                    <a:pt x="6816725" y="0"/>
                  </a:moveTo>
                  <a:lnTo>
                    <a:pt x="0" y="0"/>
                  </a:lnTo>
                  <a:lnTo>
                    <a:pt x="0" y="1691640"/>
                  </a:lnTo>
                  <a:lnTo>
                    <a:pt x="6816725" y="1691640"/>
                  </a:lnTo>
                  <a:close/>
                </a:path>
              </a:pathLst>
            </a:custGeom>
            <a:solidFill>
              <a:srgbClr val="70AD47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0"/>
              <a:ext cx="6816724" cy="16916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179"/>
                </a:lnSpc>
              </a:pPr>
              <a:r>
                <a:rPr lang="en-US" sz="2649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Vue en coupe transversale d'un bloc illustrant la clé d'ancrage.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 rot="-10768225">
            <a:off x="5941876" y="7514033"/>
            <a:ext cx="3195638" cy="714375"/>
            <a:chOff x="0" y="0"/>
            <a:chExt cx="4260850" cy="9525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260850" cy="952500"/>
            </a:xfrm>
            <a:custGeom>
              <a:avLst/>
              <a:gdLst/>
              <a:ahLst/>
              <a:cxnLst/>
              <a:rect l="l" t="t" r="r" b="b"/>
              <a:pathLst>
                <a:path w="4260850" h="952500">
                  <a:moveTo>
                    <a:pt x="4260850" y="0"/>
                  </a:moveTo>
                  <a:lnTo>
                    <a:pt x="0" y="0"/>
                  </a:lnTo>
                  <a:lnTo>
                    <a:pt x="0" y="952500"/>
                  </a:lnTo>
                  <a:lnTo>
                    <a:pt x="4260850" y="952500"/>
                  </a:lnTo>
                  <a:close/>
                </a:path>
              </a:pathLst>
            </a:custGeom>
            <a:solidFill>
              <a:srgbClr val="70AD47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9525"/>
              <a:ext cx="4260850" cy="962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240"/>
                </a:lnSpc>
              </a:pPr>
              <a:r>
                <a:rPr lang="en-US" sz="2700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Vue de face. </a:t>
              </a:r>
            </a:p>
          </p:txBody>
        </p:sp>
      </p:grpSp>
      <p:sp>
        <p:nvSpPr>
          <p:cNvPr id="17" name="Freeform 17" descr="D:\Strata\Bibliothèque de Photos\StrataBlock2.JPG"/>
          <p:cNvSpPr/>
          <p:nvPr/>
        </p:nvSpPr>
        <p:spPr>
          <a:xfrm>
            <a:off x="9140746" y="6062664"/>
            <a:ext cx="5372100" cy="3567112"/>
          </a:xfrm>
          <a:custGeom>
            <a:avLst/>
            <a:gdLst/>
            <a:ahLst/>
            <a:cxnLst/>
            <a:rect l="l" t="t" r="r" b="b"/>
            <a:pathLst>
              <a:path w="5372100" h="3567112">
                <a:moveTo>
                  <a:pt x="0" y="0"/>
                </a:moveTo>
                <a:lnTo>
                  <a:pt x="5372100" y="0"/>
                </a:lnTo>
                <a:lnTo>
                  <a:pt x="5372100" y="3567112"/>
                </a:lnTo>
                <a:lnTo>
                  <a:pt x="0" y="35671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58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8" name="Freeform 18" descr="StrataBlock.JPG"/>
          <p:cNvSpPr/>
          <p:nvPr/>
        </p:nvSpPr>
        <p:spPr>
          <a:xfrm>
            <a:off x="2580404" y="2504212"/>
            <a:ext cx="5112543" cy="3776662"/>
          </a:xfrm>
          <a:custGeom>
            <a:avLst/>
            <a:gdLst/>
            <a:ahLst/>
            <a:cxnLst/>
            <a:rect l="l" t="t" r="r" b="b"/>
            <a:pathLst>
              <a:path w="5112543" h="3776662">
                <a:moveTo>
                  <a:pt x="0" y="0"/>
                </a:moveTo>
                <a:lnTo>
                  <a:pt x="5112542" y="0"/>
                </a:lnTo>
                <a:lnTo>
                  <a:pt x="5112542" y="3776663"/>
                </a:lnTo>
                <a:lnTo>
                  <a:pt x="0" y="37766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9"/>
            </a:stretch>
          </a:blipFill>
        </p:spPr>
        <p:txBody>
          <a:bodyPr/>
          <a:lstStyle/>
          <a:p>
            <a:endParaRPr lang="en-IN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475F1CA-AB0F-4290-A1E1-119914F3B7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51" y="9581723"/>
            <a:ext cx="1952498" cy="76242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257300" y="547688"/>
            <a:ext cx="7367154" cy="1988345"/>
            <a:chOff x="0" y="0"/>
            <a:chExt cx="9822872" cy="265112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822872" cy="2651126"/>
            </a:xfrm>
            <a:custGeom>
              <a:avLst/>
              <a:gdLst/>
              <a:ahLst/>
              <a:cxnLst/>
              <a:rect l="l" t="t" r="r" b="b"/>
              <a:pathLst>
                <a:path w="9822872" h="2651126">
                  <a:moveTo>
                    <a:pt x="0" y="0"/>
                  </a:moveTo>
                  <a:lnTo>
                    <a:pt x="9822872" y="0"/>
                  </a:lnTo>
                  <a:lnTo>
                    <a:pt x="9822872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76200"/>
              <a:ext cx="9822872" cy="25749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480"/>
                </a:lnSpc>
              </a:pPr>
              <a:r>
                <a:rPr lang="en-US" sz="6000" dirty="0">
                  <a:solidFill>
                    <a:srgbClr val="404040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Options </a:t>
              </a:r>
              <a:r>
                <a:rPr lang="en-US" sz="6000" dirty="0" err="1">
                  <a:solidFill>
                    <a:srgbClr val="404040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esthétiques</a:t>
              </a:r>
              <a:r>
                <a:rPr lang="en-US" sz="6000" dirty="0">
                  <a:solidFill>
                    <a:srgbClr val="404040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.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348740" y="2812733"/>
            <a:ext cx="7184707" cy="836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2925" lvl="1" indent="-271462" algn="l">
              <a:lnSpc>
                <a:spcPts val="3240"/>
              </a:lnSpc>
              <a:buFont typeface="Arial"/>
              <a:buChar char="•"/>
            </a:pPr>
            <a:r>
              <a:rPr lang="en-US" sz="30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Colorations </a:t>
            </a:r>
          </a:p>
          <a:p>
            <a:pPr marL="542925" lvl="1" indent="-271462" algn="l">
              <a:lnSpc>
                <a:spcPts val="3240"/>
              </a:lnSpc>
              <a:buFont typeface="Arial"/>
              <a:buChar char="•"/>
            </a:pPr>
            <a:r>
              <a:rPr lang="en-US" sz="30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Finition fendue.</a:t>
            </a:r>
          </a:p>
        </p:txBody>
      </p:sp>
      <p:sp>
        <p:nvSpPr>
          <p:cNvPr id="8" name="AutoShape 8"/>
          <p:cNvSpPr/>
          <p:nvPr/>
        </p:nvSpPr>
        <p:spPr>
          <a:xfrm rot="10756951">
            <a:off x="1288860" y="2120790"/>
            <a:ext cx="4564021" cy="0"/>
          </a:xfrm>
          <a:prstGeom prst="line">
            <a:avLst/>
          </a:prstGeom>
          <a:ln w="28575" cap="rnd">
            <a:solidFill>
              <a:srgbClr val="78A53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N"/>
          </a:p>
        </p:txBody>
      </p:sp>
      <p:sp>
        <p:nvSpPr>
          <p:cNvPr id="9" name="Freeform 9" descr="Photo0207.jpg"/>
          <p:cNvSpPr/>
          <p:nvPr/>
        </p:nvSpPr>
        <p:spPr>
          <a:xfrm>
            <a:off x="12260991" y="4484980"/>
            <a:ext cx="5432649" cy="4260148"/>
          </a:xfrm>
          <a:custGeom>
            <a:avLst/>
            <a:gdLst/>
            <a:ahLst/>
            <a:cxnLst/>
            <a:rect l="l" t="t" r="r" b="b"/>
            <a:pathLst>
              <a:path w="5432649" h="4260148">
                <a:moveTo>
                  <a:pt x="0" y="0"/>
                </a:moveTo>
                <a:lnTo>
                  <a:pt x="5432649" y="0"/>
                </a:lnTo>
                <a:lnTo>
                  <a:pt x="5432649" y="4260149"/>
                </a:lnTo>
                <a:lnTo>
                  <a:pt x="0" y="42601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68377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0" name="Freeform 10" descr="Photo0203.jpg"/>
          <p:cNvSpPr/>
          <p:nvPr/>
        </p:nvSpPr>
        <p:spPr>
          <a:xfrm>
            <a:off x="6432957" y="4457700"/>
            <a:ext cx="5678408" cy="4260148"/>
          </a:xfrm>
          <a:custGeom>
            <a:avLst/>
            <a:gdLst/>
            <a:ahLst/>
            <a:cxnLst/>
            <a:rect l="l" t="t" r="r" b="b"/>
            <a:pathLst>
              <a:path w="5678408" h="4260148">
                <a:moveTo>
                  <a:pt x="0" y="0"/>
                </a:moveTo>
                <a:lnTo>
                  <a:pt x="5678407" y="0"/>
                </a:lnTo>
                <a:lnTo>
                  <a:pt x="5678407" y="4260148"/>
                </a:lnTo>
                <a:lnTo>
                  <a:pt x="0" y="42601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31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>
          <a:xfrm>
            <a:off x="1317614" y="4484985"/>
            <a:ext cx="4987844" cy="4260150"/>
          </a:xfrm>
          <a:custGeom>
            <a:avLst/>
            <a:gdLst/>
            <a:ahLst/>
            <a:cxnLst/>
            <a:rect l="l" t="t" r="r" b="b"/>
            <a:pathLst>
              <a:path w="4987844" h="4260150">
                <a:moveTo>
                  <a:pt x="0" y="0"/>
                </a:moveTo>
                <a:lnTo>
                  <a:pt x="4987843" y="0"/>
                </a:lnTo>
                <a:lnTo>
                  <a:pt x="4987843" y="4260150"/>
                </a:lnTo>
                <a:lnTo>
                  <a:pt x="0" y="42601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29D80B8-E3F4-4FB3-8A77-EE9B9959FFA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51" y="9581723"/>
            <a:ext cx="1952498" cy="762427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4" name="Freeform 4" descr="D:\Komal\Clients\Strata\PPT\2017\Starta_Logo-No_Soil_Too_Weak.png"/>
          <p:cNvSpPr/>
          <p:nvPr/>
        </p:nvSpPr>
        <p:spPr>
          <a:xfrm>
            <a:off x="16874834" y="9317282"/>
            <a:ext cx="1530625" cy="762426"/>
          </a:xfrm>
          <a:custGeom>
            <a:avLst/>
            <a:gdLst/>
            <a:ahLst/>
            <a:cxnLst/>
            <a:rect l="l" t="t" r="r" b="b"/>
            <a:pathLst>
              <a:path w="1530625" h="762426">
                <a:moveTo>
                  <a:pt x="0" y="0"/>
                </a:moveTo>
                <a:lnTo>
                  <a:pt x="1530625" y="0"/>
                </a:lnTo>
                <a:lnTo>
                  <a:pt x="1530625" y="762425"/>
                </a:lnTo>
                <a:lnTo>
                  <a:pt x="0" y="7624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2" b="-43735"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5" name="Group 5"/>
          <p:cNvGrpSpPr/>
          <p:nvPr/>
        </p:nvGrpSpPr>
        <p:grpSpPr>
          <a:xfrm>
            <a:off x="1436484" y="2922645"/>
            <a:ext cx="3913414" cy="4210196"/>
            <a:chOff x="0" y="0"/>
            <a:chExt cx="5217886" cy="561359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217922" cy="5613654"/>
            </a:xfrm>
            <a:custGeom>
              <a:avLst/>
              <a:gdLst/>
              <a:ahLst/>
              <a:cxnLst/>
              <a:rect l="l" t="t" r="r" b="b"/>
              <a:pathLst>
                <a:path w="5217922" h="5613654">
                  <a:moveTo>
                    <a:pt x="0" y="0"/>
                  </a:moveTo>
                  <a:lnTo>
                    <a:pt x="5217922" y="0"/>
                  </a:lnTo>
                  <a:lnTo>
                    <a:pt x="5217922" y="5613654"/>
                  </a:lnTo>
                  <a:lnTo>
                    <a:pt x="0" y="5613654"/>
                  </a:lnTo>
                  <a:close/>
                </a:path>
              </a:pathLst>
            </a:custGeom>
            <a:blipFill>
              <a:blip r:embed="rId3"/>
              <a:stretch>
                <a:fillRect l="-77873" r="-77872" b="1"/>
              </a:stretch>
            </a:blip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818936" y="2917812"/>
            <a:ext cx="3926979" cy="4235461"/>
            <a:chOff x="0" y="0"/>
            <a:chExt cx="5235972" cy="564728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235956" cy="5647309"/>
            </a:xfrm>
            <a:custGeom>
              <a:avLst/>
              <a:gdLst/>
              <a:ahLst/>
              <a:cxnLst/>
              <a:rect l="l" t="t" r="r" b="b"/>
              <a:pathLst>
                <a:path w="5235956" h="5647309">
                  <a:moveTo>
                    <a:pt x="0" y="0"/>
                  </a:moveTo>
                  <a:lnTo>
                    <a:pt x="5235956" y="0"/>
                  </a:lnTo>
                  <a:lnTo>
                    <a:pt x="5235956" y="5647309"/>
                  </a:lnTo>
                  <a:lnTo>
                    <a:pt x="0" y="5647309"/>
                  </a:lnTo>
                  <a:close/>
                </a:path>
              </a:pathLst>
            </a:custGeom>
            <a:blipFill>
              <a:blip r:embed="rId4"/>
              <a:stretch>
                <a:fillRect l="-22274" r="-22274"/>
              </a:stretch>
            </a:blip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235134" y="2932882"/>
            <a:ext cx="3914336" cy="4220391"/>
            <a:chOff x="0" y="0"/>
            <a:chExt cx="5219114" cy="562718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219065" cy="5627243"/>
            </a:xfrm>
            <a:custGeom>
              <a:avLst/>
              <a:gdLst/>
              <a:ahLst/>
              <a:cxnLst/>
              <a:rect l="l" t="t" r="r" b="b"/>
              <a:pathLst>
                <a:path w="5219065" h="5627243">
                  <a:moveTo>
                    <a:pt x="0" y="0"/>
                  </a:moveTo>
                  <a:lnTo>
                    <a:pt x="5219065" y="0"/>
                  </a:lnTo>
                  <a:lnTo>
                    <a:pt x="5219065" y="5627243"/>
                  </a:lnTo>
                  <a:lnTo>
                    <a:pt x="0" y="5627243"/>
                  </a:lnTo>
                  <a:close/>
                </a:path>
              </a:pathLst>
            </a:custGeom>
            <a:blipFill>
              <a:blip r:embed="rId5"/>
              <a:stretch>
                <a:fillRect l="-22249" r="-22250"/>
              </a:stretch>
            </a:blip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824305" y="7539902"/>
            <a:ext cx="3926979" cy="1189551"/>
            <a:chOff x="0" y="0"/>
            <a:chExt cx="5235972" cy="158606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235956" cy="1586103"/>
            </a:xfrm>
            <a:custGeom>
              <a:avLst/>
              <a:gdLst/>
              <a:ahLst/>
              <a:cxnLst/>
              <a:rect l="l" t="t" r="r" b="b"/>
              <a:pathLst>
                <a:path w="5235956" h="1586103">
                  <a:moveTo>
                    <a:pt x="0" y="0"/>
                  </a:moveTo>
                  <a:lnTo>
                    <a:pt x="5235956" y="0"/>
                  </a:lnTo>
                  <a:lnTo>
                    <a:pt x="5235956" y="1586103"/>
                  </a:lnTo>
                  <a:lnTo>
                    <a:pt x="0" y="1586103"/>
                  </a:lnTo>
                  <a:close/>
                </a:path>
              </a:pathLst>
            </a:custGeom>
            <a:gradFill rotWithShape="1">
              <a:gsLst>
                <a:gs pos="0">
                  <a:srgbClr val="78A538">
                    <a:alpha val="100000"/>
                  </a:srgbClr>
                </a:gs>
                <a:gs pos="7000">
                  <a:srgbClr val="78A538">
                    <a:alpha val="100000"/>
                  </a:srgbClr>
                </a:gs>
                <a:gs pos="93000">
                  <a:srgbClr val="004270">
                    <a:alpha val="100000"/>
                  </a:srgbClr>
                </a:gs>
              </a:gsLst>
              <a:lin ang="6411149"/>
            </a:gra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235136" y="7539900"/>
            <a:ext cx="3926979" cy="1189552"/>
            <a:chOff x="0" y="0"/>
            <a:chExt cx="5235972" cy="158607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235956" cy="1586103"/>
            </a:xfrm>
            <a:custGeom>
              <a:avLst/>
              <a:gdLst/>
              <a:ahLst/>
              <a:cxnLst/>
              <a:rect l="l" t="t" r="r" b="b"/>
              <a:pathLst>
                <a:path w="5235956" h="1586103">
                  <a:moveTo>
                    <a:pt x="0" y="0"/>
                  </a:moveTo>
                  <a:lnTo>
                    <a:pt x="5235956" y="0"/>
                  </a:lnTo>
                  <a:lnTo>
                    <a:pt x="5235956" y="1586103"/>
                  </a:lnTo>
                  <a:lnTo>
                    <a:pt x="0" y="1586103"/>
                  </a:lnTo>
                  <a:close/>
                </a:path>
              </a:pathLst>
            </a:custGeom>
            <a:gradFill rotWithShape="1">
              <a:gsLst>
                <a:gs pos="0">
                  <a:srgbClr val="78A538">
                    <a:alpha val="100000"/>
                  </a:srgbClr>
                </a:gs>
                <a:gs pos="7000">
                  <a:srgbClr val="78A538">
                    <a:alpha val="100000"/>
                  </a:srgbClr>
                </a:gs>
                <a:gs pos="93000">
                  <a:srgbClr val="004270">
                    <a:alpha val="100000"/>
                  </a:srgbClr>
                </a:gs>
              </a:gsLst>
              <a:lin ang="6411150"/>
            </a:gra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436486" y="7539902"/>
            <a:ext cx="3926979" cy="1189551"/>
            <a:chOff x="0" y="0"/>
            <a:chExt cx="5235972" cy="158606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235956" cy="1586103"/>
            </a:xfrm>
            <a:custGeom>
              <a:avLst/>
              <a:gdLst/>
              <a:ahLst/>
              <a:cxnLst/>
              <a:rect l="l" t="t" r="r" b="b"/>
              <a:pathLst>
                <a:path w="5235956" h="1586103">
                  <a:moveTo>
                    <a:pt x="0" y="0"/>
                  </a:moveTo>
                  <a:lnTo>
                    <a:pt x="5235956" y="0"/>
                  </a:lnTo>
                  <a:lnTo>
                    <a:pt x="5235956" y="1586103"/>
                  </a:lnTo>
                  <a:lnTo>
                    <a:pt x="0" y="1586103"/>
                  </a:lnTo>
                  <a:close/>
                </a:path>
              </a:pathLst>
            </a:custGeom>
            <a:gradFill rotWithShape="1">
              <a:gsLst>
                <a:gs pos="0">
                  <a:srgbClr val="78A538">
                    <a:alpha val="100000"/>
                  </a:srgbClr>
                </a:gs>
                <a:gs pos="7000">
                  <a:srgbClr val="78A538">
                    <a:alpha val="100000"/>
                  </a:srgbClr>
                </a:gs>
                <a:gs pos="93000">
                  <a:srgbClr val="004270">
                    <a:alpha val="100000"/>
                  </a:srgbClr>
                </a:gs>
              </a:gsLst>
              <a:lin ang="6411149"/>
            </a:gra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257300" y="547688"/>
            <a:ext cx="15773400" cy="1988345"/>
            <a:chOff x="0" y="0"/>
            <a:chExt cx="21031200" cy="265112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1031200" cy="2651126"/>
            </a:xfrm>
            <a:custGeom>
              <a:avLst/>
              <a:gdLst/>
              <a:ahLst/>
              <a:cxnLst/>
              <a:rect l="l" t="t" r="r" b="b"/>
              <a:pathLst>
                <a:path w="21031200" h="2651126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76200"/>
              <a:ext cx="21031200" cy="25749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480"/>
                </a:lnSpc>
              </a:pPr>
              <a:r>
                <a:rPr lang="en-US" sz="6000">
                  <a:solidFill>
                    <a:srgbClr val="404040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Applications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654197" y="7538557"/>
            <a:ext cx="3562830" cy="1109230"/>
            <a:chOff x="0" y="0"/>
            <a:chExt cx="4750440" cy="147897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750440" cy="1478973"/>
            </a:xfrm>
            <a:custGeom>
              <a:avLst/>
              <a:gdLst/>
              <a:ahLst/>
              <a:cxnLst/>
              <a:rect l="l" t="t" r="r" b="b"/>
              <a:pathLst>
                <a:path w="4750440" h="1478973">
                  <a:moveTo>
                    <a:pt x="0" y="0"/>
                  </a:moveTo>
                  <a:lnTo>
                    <a:pt x="4750440" y="0"/>
                  </a:lnTo>
                  <a:lnTo>
                    <a:pt x="4750440" y="1478973"/>
                  </a:lnTo>
                  <a:lnTo>
                    <a:pt x="0" y="147897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4750440" cy="1488498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marL="0" lvl="0" indent="0" algn="l">
                <a:lnSpc>
                  <a:spcPts val="3600"/>
                </a:lnSpc>
              </a:pPr>
              <a:r>
                <a:rPr lang="en-US" sz="3000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Survols, ROB, VUP, etc.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775643" y="6144219"/>
            <a:ext cx="437981" cy="437981"/>
            <a:chOff x="0" y="0"/>
            <a:chExt cx="583974" cy="58397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583946" cy="583946"/>
            </a:xfrm>
            <a:custGeom>
              <a:avLst/>
              <a:gdLst/>
              <a:ahLst/>
              <a:cxnLst/>
              <a:rect l="l" t="t" r="r" b="b"/>
              <a:pathLst>
                <a:path w="583946" h="583946">
                  <a:moveTo>
                    <a:pt x="0" y="291973"/>
                  </a:moveTo>
                  <a:cubicBezTo>
                    <a:pt x="0" y="130683"/>
                    <a:pt x="130683" y="0"/>
                    <a:pt x="291973" y="0"/>
                  </a:cubicBezTo>
                  <a:cubicBezTo>
                    <a:pt x="453263" y="0"/>
                    <a:pt x="583946" y="130683"/>
                    <a:pt x="583946" y="291973"/>
                  </a:cubicBezTo>
                  <a:cubicBezTo>
                    <a:pt x="583946" y="453263"/>
                    <a:pt x="453263" y="583946"/>
                    <a:pt x="291973" y="583946"/>
                  </a:cubicBezTo>
                  <a:cubicBezTo>
                    <a:pt x="130683" y="583946"/>
                    <a:pt x="0" y="453263"/>
                    <a:pt x="0" y="291973"/>
                  </a:cubicBezTo>
                  <a:close/>
                </a:path>
              </a:pathLst>
            </a:custGeom>
            <a:solidFill>
              <a:srgbClr val="8AB23F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25" name="AutoShape 25"/>
          <p:cNvSpPr/>
          <p:nvPr/>
        </p:nvSpPr>
        <p:spPr>
          <a:xfrm rot="-5364848">
            <a:off x="1396431" y="6943782"/>
            <a:ext cx="1199139" cy="0"/>
          </a:xfrm>
          <a:prstGeom prst="line">
            <a:avLst/>
          </a:prstGeom>
          <a:ln w="9525" cap="rnd">
            <a:solidFill>
              <a:srgbClr val="8AB23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N"/>
          </a:p>
        </p:txBody>
      </p:sp>
      <p:grpSp>
        <p:nvGrpSpPr>
          <p:cNvPr id="26" name="Group 26"/>
          <p:cNvGrpSpPr/>
          <p:nvPr/>
        </p:nvGrpSpPr>
        <p:grpSpPr>
          <a:xfrm>
            <a:off x="6044429" y="7538557"/>
            <a:ext cx="3935187" cy="1109230"/>
            <a:chOff x="0" y="0"/>
            <a:chExt cx="5246916" cy="147897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5246916" cy="1478973"/>
            </a:xfrm>
            <a:custGeom>
              <a:avLst/>
              <a:gdLst/>
              <a:ahLst/>
              <a:cxnLst/>
              <a:rect l="l" t="t" r="r" b="b"/>
              <a:pathLst>
                <a:path w="5246916" h="1478973">
                  <a:moveTo>
                    <a:pt x="0" y="0"/>
                  </a:moveTo>
                  <a:lnTo>
                    <a:pt x="5246916" y="0"/>
                  </a:lnTo>
                  <a:lnTo>
                    <a:pt x="5246916" y="1478973"/>
                  </a:lnTo>
                  <a:lnTo>
                    <a:pt x="0" y="147897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9525"/>
              <a:ext cx="5246916" cy="1488498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marL="0" lvl="0" indent="0" algn="l">
                <a:lnSpc>
                  <a:spcPts val="3600"/>
                </a:lnSpc>
              </a:pPr>
              <a:r>
                <a:rPr lang="en-US" sz="3000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Applications paysagères.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0433202" y="7538558"/>
            <a:ext cx="3728913" cy="1109230"/>
            <a:chOff x="0" y="0"/>
            <a:chExt cx="4971884" cy="1478973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4971884" cy="1478973"/>
            </a:xfrm>
            <a:custGeom>
              <a:avLst/>
              <a:gdLst/>
              <a:ahLst/>
              <a:cxnLst/>
              <a:rect l="l" t="t" r="r" b="b"/>
              <a:pathLst>
                <a:path w="4971884" h="1478973">
                  <a:moveTo>
                    <a:pt x="0" y="0"/>
                  </a:moveTo>
                  <a:lnTo>
                    <a:pt x="4971884" y="0"/>
                  </a:lnTo>
                  <a:lnTo>
                    <a:pt x="4971884" y="1478973"/>
                  </a:lnTo>
                  <a:lnTo>
                    <a:pt x="0" y="147897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9525"/>
              <a:ext cx="4971884" cy="1488498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marL="0" lvl="0" indent="0" algn="l">
                <a:lnSpc>
                  <a:spcPts val="3600"/>
                </a:lnSpc>
              </a:pPr>
              <a:r>
                <a:rPr lang="en-US" sz="3000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murs architecturaux raffinés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 rot="10756951">
            <a:off x="1288860" y="2120790"/>
            <a:ext cx="4564021" cy="0"/>
          </a:xfrm>
          <a:prstGeom prst="line">
            <a:avLst/>
          </a:prstGeom>
          <a:ln w="28575" cap="rnd">
            <a:solidFill>
              <a:srgbClr val="78A53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N"/>
          </a:p>
        </p:txBody>
      </p:sp>
      <p:grpSp>
        <p:nvGrpSpPr>
          <p:cNvPr id="33" name="Group 33"/>
          <p:cNvGrpSpPr/>
          <p:nvPr/>
        </p:nvGrpSpPr>
        <p:grpSpPr>
          <a:xfrm>
            <a:off x="6076668" y="6144219"/>
            <a:ext cx="437981" cy="437981"/>
            <a:chOff x="0" y="0"/>
            <a:chExt cx="583974" cy="583974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583946" cy="583946"/>
            </a:xfrm>
            <a:custGeom>
              <a:avLst/>
              <a:gdLst/>
              <a:ahLst/>
              <a:cxnLst/>
              <a:rect l="l" t="t" r="r" b="b"/>
              <a:pathLst>
                <a:path w="583946" h="583946">
                  <a:moveTo>
                    <a:pt x="0" y="291973"/>
                  </a:moveTo>
                  <a:cubicBezTo>
                    <a:pt x="0" y="130683"/>
                    <a:pt x="130683" y="0"/>
                    <a:pt x="291973" y="0"/>
                  </a:cubicBezTo>
                  <a:cubicBezTo>
                    <a:pt x="453263" y="0"/>
                    <a:pt x="583946" y="130683"/>
                    <a:pt x="583946" y="291973"/>
                  </a:cubicBezTo>
                  <a:cubicBezTo>
                    <a:pt x="583946" y="453263"/>
                    <a:pt x="453263" y="583946"/>
                    <a:pt x="291973" y="583946"/>
                  </a:cubicBezTo>
                  <a:cubicBezTo>
                    <a:pt x="130683" y="583946"/>
                    <a:pt x="0" y="453263"/>
                    <a:pt x="0" y="291973"/>
                  </a:cubicBezTo>
                  <a:close/>
                </a:path>
              </a:pathLst>
            </a:custGeom>
            <a:solidFill>
              <a:srgbClr val="8AB23F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35" name="AutoShape 35"/>
          <p:cNvSpPr/>
          <p:nvPr/>
        </p:nvSpPr>
        <p:spPr>
          <a:xfrm rot="-5364848">
            <a:off x="5697456" y="6943782"/>
            <a:ext cx="1199139" cy="0"/>
          </a:xfrm>
          <a:prstGeom prst="line">
            <a:avLst/>
          </a:prstGeom>
          <a:ln w="9525" cap="rnd">
            <a:solidFill>
              <a:srgbClr val="8AB23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N"/>
          </a:p>
        </p:txBody>
      </p:sp>
      <p:grpSp>
        <p:nvGrpSpPr>
          <p:cNvPr id="36" name="Group 36"/>
          <p:cNvGrpSpPr/>
          <p:nvPr/>
        </p:nvGrpSpPr>
        <p:grpSpPr>
          <a:xfrm>
            <a:off x="10436916" y="6144219"/>
            <a:ext cx="437981" cy="437981"/>
            <a:chOff x="0" y="0"/>
            <a:chExt cx="583974" cy="583974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583946" cy="583946"/>
            </a:xfrm>
            <a:custGeom>
              <a:avLst/>
              <a:gdLst/>
              <a:ahLst/>
              <a:cxnLst/>
              <a:rect l="l" t="t" r="r" b="b"/>
              <a:pathLst>
                <a:path w="583946" h="583946">
                  <a:moveTo>
                    <a:pt x="0" y="291973"/>
                  </a:moveTo>
                  <a:cubicBezTo>
                    <a:pt x="0" y="130683"/>
                    <a:pt x="130683" y="0"/>
                    <a:pt x="291973" y="0"/>
                  </a:cubicBezTo>
                  <a:cubicBezTo>
                    <a:pt x="453263" y="0"/>
                    <a:pt x="583946" y="130683"/>
                    <a:pt x="583946" y="291973"/>
                  </a:cubicBezTo>
                  <a:cubicBezTo>
                    <a:pt x="583946" y="453263"/>
                    <a:pt x="453263" y="583946"/>
                    <a:pt x="291973" y="583946"/>
                  </a:cubicBezTo>
                  <a:cubicBezTo>
                    <a:pt x="130683" y="583946"/>
                    <a:pt x="0" y="453263"/>
                    <a:pt x="0" y="291973"/>
                  </a:cubicBezTo>
                  <a:close/>
                </a:path>
              </a:pathLst>
            </a:custGeom>
            <a:solidFill>
              <a:srgbClr val="8AB23F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38" name="AutoShape 38"/>
          <p:cNvSpPr/>
          <p:nvPr/>
        </p:nvSpPr>
        <p:spPr>
          <a:xfrm rot="-5364848">
            <a:off x="10057704" y="6943782"/>
            <a:ext cx="1199139" cy="0"/>
          </a:xfrm>
          <a:prstGeom prst="line">
            <a:avLst/>
          </a:prstGeom>
          <a:ln w="9525" cap="rnd">
            <a:solidFill>
              <a:srgbClr val="8AB23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N"/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231BFF8A-8E97-4EBE-B127-3C10A60E8D7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51" y="9581723"/>
            <a:ext cx="1952498" cy="762427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4" name="Freeform 4" descr="D:\Komal\Clients\Strata\PPT\2017\Starta_Logo-No_Soil_Too_Weak.png"/>
          <p:cNvSpPr/>
          <p:nvPr/>
        </p:nvSpPr>
        <p:spPr>
          <a:xfrm>
            <a:off x="16874834" y="9317282"/>
            <a:ext cx="1530625" cy="762426"/>
          </a:xfrm>
          <a:custGeom>
            <a:avLst/>
            <a:gdLst/>
            <a:ahLst/>
            <a:cxnLst/>
            <a:rect l="l" t="t" r="r" b="b"/>
            <a:pathLst>
              <a:path w="1530625" h="762426">
                <a:moveTo>
                  <a:pt x="0" y="0"/>
                </a:moveTo>
                <a:lnTo>
                  <a:pt x="1530625" y="0"/>
                </a:lnTo>
                <a:lnTo>
                  <a:pt x="1530625" y="762425"/>
                </a:lnTo>
                <a:lnTo>
                  <a:pt x="0" y="7624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2" b="-43735"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5" name="Group 5"/>
          <p:cNvGrpSpPr/>
          <p:nvPr/>
        </p:nvGrpSpPr>
        <p:grpSpPr>
          <a:xfrm rot="-10800000">
            <a:off x="583809" y="-1270"/>
            <a:ext cx="12903591" cy="2620491"/>
            <a:chOff x="0" y="0"/>
            <a:chExt cx="17204788" cy="349398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7204817" cy="3494024"/>
            </a:xfrm>
            <a:custGeom>
              <a:avLst/>
              <a:gdLst/>
              <a:ahLst/>
              <a:cxnLst/>
              <a:rect l="l" t="t" r="r" b="b"/>
              <a:pathLst>
                <a:path w="17204817" h="3494024">
                  <a:moveTo>
                    <a:pt x="0" y="0"/>
                  </a:moveTo>
                  <a:lnTo>
                    <a:pt x="17204817" y="0"/>
                  </a:lnTo>
                  <a:lnTo>
                    <a:pt x="17204817" y="3494024"/>
                  </a:lnTo>
                  <a:lnTo>
                    <a:pt x="0" y="3494024"/>
                  </a:lnTo>
                  <a:close/>
                </a:path>
              </a:pathLst>
            </a:custGeom>
            <a:gradFill rotWithShape="1">
              <a:gsLst>
                <a:gs pos="0">
                  <a:srgbClr val="004270">
                    <a:alpha val="100000"/>
                  </a:srgbClr>
                </a:gs>
                <a:gs pos="4000">
                  <a:srgbClr val="004270">
                    <a:alpha val="100000"/>
                  </a:srgbClr>
                </a:gs>
                <a:gs pos="100000">
                  <a:srgbClr val="78A538">
                    <a:alpha val="100000"/>
                  </a:srgbClr>
                </a:gs>
              </a:gsLst>
              <a:lin ang="6088779"/>
            </a:gra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49124" y="736432"/>
            <a:ext cx="12922641" cy="2402391"/>
            <a:chOff x="0" y="0"/>
            <a:chExt cx="17230188" cy="320318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7230217" cy="3203194"/>
            </a:xfrm>
            <a:custGeom>
              <a:avLst/>
              <a:gdLst/>
              <a:ahLst/>
              <a:cxnLst/>
              <a:rect l="l" t="t" r="r" b="b"/>
              <a:pathLst>
                <a:path w="17230217" h="3203194">
                  <a:moveTo>
                    <a:pt x="12700" y="0"/>
                  </a:moveTo>
                  <a:lnTo>
                    <a:pt x="17217517" y="0"/>
                  </a:lnTo>
                  <a:cubicBezTo>
                    <a:pt x="17224502" y="0"/>
                    <a:pt x="17230217" y="5715"/>
                    <a:pt x="17230217" y="12700"/>
                  </a:cubicBezTo>
                  <a:lnTo>
                    <a:pt x="17230217" y="3190494"/>
                  </a:lnTo>
                  <a:cubicBezTo>
                    <a:pt x="17230217" y="3197479"/>
                    <a:pt x="17224502" y="3203194"/>
                    <a:pt x="17217517" y="3203194"/>
                  </a:cubicBezTo>
                  <a:lnTo>
                    <a:pt x="12700" y="3203194"/>
                  </a:lnTo>
                  <a:cubicBezTo>
                    <a:pt x="5715" y="3203194"/>
                    <a:pt x="0" y="3197479"/>
                    <a:pt x="0" y="3190494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3190494"/>
                  </a:lnTo>
                  <a:lnTo>
                    <a:pt x="12700" y="3190494"/>
                  </a:lnTo>
                  <a:lnTo>
                    <a:pt x="12700" y="3177794"/>
                  </a:lnTo>
                  <a:lnTo>
                    <a:pt x="17217517" y="3177794"/>
                  </a:lnTo>
                  <a:lnTo>
                    <a:pt x="17217517" y="3190494"/>
                  </a:lnTo>
                  <a:lnTo>
                    <a:pt x="17204817" y="3190494"/>
                  </a:lnTo>
                  <a:lnTo>
                    <a:pt x="17204817" y="12700"/>
                  </a:lnTo>
                  <a:lnTo>
                    <a:pt x="17217517" y="12700"/>
                  </a:lnTo>
                  <a:lnTo>
                    <a:pt x="17217517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348740" y="3722368"/>
            <a:ext cx="15590520" cy="3641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Le moulage des blocs peut débuter avant l'achèvement de la conception.</a:t>
            </a:r>
          </a:p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L'installation de coulée inclut le malaxeur pour béton coulé à sec, ce qui élimine la nécessité d'une installation RMC et du transport du béton.</a:t>
            </a:r>
          </a:p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StrataBlock™ présente une résistance à la compression élevée et des caractéristiques de faible absorption, contribuant ainsi à prévenir l'écaillage.</a:t>
            </a:r>
          </a:p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La construction d'un mur StrataBlock™ ne requiert pas de main-d'œuvre spécialisée.</a:t>
            </a:r>
          </a:p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StrataBlock™ assure une utilisation aisée grâce à des unités segmentaires uniformes et peut supporter des tassements différentiels plus importants.</a:t>
            </a:r>
          </a:p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Les unités murales StrataBlock™ sont fabriquées avec un système de verrouillage comprenant un ancrage intégré à chaque unité.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57300" y="547688"/>
            <a:ext cx="11835246" cy="1988345"/>
            <a:chOff x="0" y="0"/>
            <a:chExt cx="15780328" cy="265112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5780328" cy="2651126"/>
            </a:xfrm>
            <a:custGeom>
              <a:avLst/>
              <a:gdLst/>
              <a:ahLst/>
              <a:cxnLst/>
              <a:rect l="l" t="t" r="r" b="b"/>
              <a:pathLst>
                <a:path w="15780328" h="2651126">
                  <a:moveTo>
                    <a:pt x="0" y="0"/>
                  </a:moveTo>
                  <a:lnTo>
                    <a:pt x="15780328" y="0"/>
                  </a:lnTo>
                  <a:lnTo>
                    <a:pt x="15780328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76200"/>
              <a:ext cx="15780328" cy="25749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480"/>
                </a:lnSpc>
              </a:pPr>
              <a:r>
                <a:rPr lang="en-US" sz="6000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Avantages du projet 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2565614-E793-4101-A38C-EE7802EADD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51" y="9581723"/>
            <a:ext cx="1952498" cy="762427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4" name="Freeform 4" descr="D:\Komal\Clients\Strata\PPT\2017\Starta_Logo-No_Soil_Too_Weak.png"/>
          <p:cNvSpPr/>
          <p:nvPr/>
        </p:nvSpPr>
        <p:spPr>
          <a:xfrm>
            <a:off x="16874834" y="9317282"/>
            <a:ext cx="1530625" cy="762426"/>
          </a:xfrm>
          <a:custGeom>
            <a:avLst/>
            <a:gdLst/>
            <a:ahLst/>
            <a:cxnLst/>
            <a:rect l="l" t="t" r="r" b="b"/>
            <a:pathLst>
              <a:path w="1530625" h="762426">
                <a:moveTo>
                  <a:pt x="0" y="0"/>
                </a:moveTo>
                <a:lnTo>
                  <a:pt x="1530625" y="0"/>
                </a:lnTo>
                <a:lnTo>
                  <a:pt x="1530625" y="762425"/>
                </a:lnTo>
                <a:lnTo>
                  <a:pt x="0" y="7624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72" b="-43735"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5" name="Group 5"/>
          <p:cNvGrpSpPr/>
          <p:nvPr/>
        </p:nvGrpSpPr>
        <p:grpSpPr>
          <a:xfrm rot="-10800000">
            <a:off x="583809" y="-1270"/>
            <a:ext cx="10003980" cy="2620491"/>
            <a:chOff x="0" y="0"/>
            <a:chExt cx="13338640" cy="349398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338683" cy="3494024"/>
            </a:xfrm>
            <a:custGeom>
              <a:avLst/>
              <a:gdLst/>
              <a:ahLst/>
              <a:cxnLst/>
              <a:rect l="l" t="t" r="r" b="b"/>
              <a:pathLst>
                <a:path w="13338683" h="3494024">
                  <a:moveTo>
                    <a:pt x="0" y="0"/>
                  </a:moveTo>
                  <a:lnTo>
                    <a:pt x="13338683" y="0"/>
                  </a:lnTo>
                  <a:lnTo>
                    <a:pt x="13338683" y="3494024"/>
                  </a:lnTo>
                  <a:lnTo>
                    <a:pt x="0" y="3494024"/>
                  </a:lnTo>
                  <a:close/>
                </a:path>
              </a:pathLst>
            </a:custGeom>
            <a:gradFill rotWithShape="1">
              <a:gsLst>
                <a:gs pos="0">
                  <a:srgbClr val="004270">
                    <a:alpha val="100000"/>
                  </a:srgbClr>
                </a:gs>
                <a:gs pos="4000">
                  <a:srgbClr val="004270">
                    <a:alpha val="100000"/>
                  </a:srgbClr>
                </a:gs>
                <a:gs pos="100000">
                  <a:srgbClr val="78A538">
                    <a:alpha val="100000"/>
                  </a:srgbClr>
                </a:gs>
              </a:gsLst>
              <a:lin ang="6280713"/>
            </a:gra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49124" y="736432"/>
            <a:ext cx="10023030" cy="2402391"/>
            <a:chOff x="0" y="0"/>
            <a:chExt cx="13364040" cy="320318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364083" cy="3203194"/>
            </a:xfrm>
            <a:custGeom>
              <a:avLst/>
              <a:gdLst/>
              <a:ahLst/>
              <a:cxnLst/>
              <a:rect l="l" t="t" r="r" b="b"/>
              <a:pathLst>
                <a:path w="13364083" h="3203194">
                  <a:moveTo>
                    <a:pt x="12700" y="0"/>
                  </a:moveTo>
                  <a:lnTo>
                    <a:pt x="13351383" y="0"/>
                  </a:lnTo>
                  <a:cubicBezTo>
                    <a:pt x="13358369" y="0"/>
                    <a:pt x="13364083" y="5715"/>
                    <a:pt x="13364083" y="12700"/>
                  </a:cubicBezTo>
                  <a:lnTo>
                    <a:pt x="13364083" y="3190494"/>
                  </a:lnTo>
                  <a:cubicBezTo>
                    <a:pt x="13364083" y="3197479"/>
                    <a:pt x="13358369" y="3203194"/>
                    <a:pt x="13351383" y="3203194"/>
                  </a:cubicBezTo>
                  <a:lnTo>
                    <a:pt x="12700" y="3203194"/>
                  </a:lnTo>
                  <a:cubicBezTo>
                    <a:pt x="5715" y="3203194"/>
                    <a:pt x="0" y="3197479"/>
                    <a:pt x="0" y="3190494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3190494"/>
                  </a:lnTo>
                  <a:lnTo>
                    <a:pt x="12700" y="3190494"/>
                  </a:lnTo>
                  <a:lnTo>
                    <a:pt x="12700" y="3177794"/>
                  </a:lnTo>
                  <a:lnTo>
                    <a:pt x="13351383" y="3177794"/>
                  </a:lnTo>
                  <a:lnTo>
                    <a:pt x="13351383" y="3190494"/>
                  </a:lnTo>
                  <a:lnTo>
                    <a:pt x="13338683" y="3190494"/>
                  </a:lnTo>
                  <a:lnTo>
                    <a:pt x="13338683" y="12700"/>
                  </a:lnTo>
                  <a:lnTo>
                    <a:pt x="13351383" y="12700"/>
                  </a:lnTo>
                  <a:lnTo>
                    <a:pt x="13351383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9" name="AutoShape 9"/>
          <p:cNvSpPr/>
          <p:nvPr/>
        </p:nvSpPr>
        <p:spPr>
          <a:xfrm rot="5389811">
            <a:off x="14054644" y="6296591"/>
            <a:ext cx="3213910" cy="0"/>
          </a:xfrm>
          <a:prstGeom prst="line">
            <a:avLst/>
          </a:prstGeom>
          <a:ln w="9525" cap="rnd">
            <a:solidFill>
              <a:srgbClr val="40404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N"/>
          </a:p>
        </p:txBody>
      </p:sp>
      <p:sp>
        <p:nvSpPr>
          <p:cNvPr id="10" name="AutoShape 10"/>
          <p:cNvSpPr/>
          <p:nvPr/>
        </p:nvSpPr>
        <p:spPr>
          <a:xfrm rot="16099">
            <a:off x="13632493" y="4694406"/>
            <a:ext cx="2033880" cy="0"/>
          </a:xfrm>
          <a:prstGeom prst="line">
            <a:avLst/>
          </a:prstGeom>
          <a:ln w="9525" cap="rnd">
            <a:solidFill>
              <a:srgbClr val="40404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N"/>
          </a:p>
        </p:txBody>
      </p:sp>
      <p:sp>
        <p:nvSpPr>
          <p:cNvPr id="11" name="AutoShape 11"/>
          <p:cNvSpPr/>
          <p:nvPr/>
        </p:nvSpPr>
        <p:spPr>
          <a:xfrm rot="15030">
            <a:off x="8563712" y="4694406"/>
            <a:ext cx="3267738" cy="0"/>
          </a:xfrm>
          <a:prstGeom prst="line">
            <a:avLst/>
          </a:prstGeom>
          <a:ln w="9525" cap="rnd">
            <a:solidFill>
              <a:srgbClr val="40404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IN"/>
          </a:p>
        </p:txBody>
      </p:sp>
      <p:sp>
        <p:nvSpPr>
          <p:cNvPr id="12" name="AutoShape 12"/>
          <p:cNvSpPr/>
          <p:nvPr/>
        </p:nvSpPr>
        <p:spPr>
          <a:xfrm rot="15030">
            <a:off x="5190785" y="4694406"/>
            <a:ext cx="3267738" cy="0"/>
          </a:xfrm>
          <a:prstGeom prst="line">
            <a:avLst/>
          </a:prstGeom>
          <a:ln w="9525" cap="rnd">
            <a:solidFill>
              <a:srgbClr val="40404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IN"/>
          </a:p>
        </p:txBody>
      </p:sp>
      <p:sp>
        <p:nvSpPr>
          <p:cNvPr id="13" name="AutoShape 13"/>
          <p:cNvSpPr/>
          <p:nvPr/>
        </p:nvSpPr>
        <p:spPr>
          <a:xfrm rot="39263">
            <a:off x="3795554" y="4694406"/>
            <a:ext cx="1250992" cy="0"/>
          </a:xfrm>
          <a:prstGeom prst="line">
            <a:avLst/>
          </a:prstGeom>
          <a:ln w="9525" cap="rnd">
            <a:solidFill>
              <a:srgbClr val="40404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IN"/>
          </a:p>
        </p:txBody>
      </p:sp>
      <p:grpSp>
        <p:nvGrpSpPr>
          <p:cNvPr id="14" name="Group 14"/>
          <p:cNvGrpSpPr/>
          <p:nvPr/>
        </p:nvGrpSpPr>
        <p:grpSpPr>
          <a:xfrm>
            <a:off x="1257300" y="547688"/>
            <a:ext cx="15773400" cy="1988345"/>
            <a:chOff x="0" y="0"/>
            <a:chExt cx="21031200" cy="265112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1031200" cy="2651126"/>
            </a:xfrm>
            <a:custGeom>
              <a:avLst/>
              <a:gdLst/>
              <a:ahLst/>
              <a:cxnLst/>
              <a:rect l="l" t="t" r="r" b="b"/>
              <a:pathLst>
                <a:path w="21031200" h="2651126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76200"/>
              <a:ext cx="21031200" cy="25749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480"/>
                </a:lnSpc>
              </a:pPr>
              <a:r>
                <a:rPr lang="en-US" sz="6000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Méthodologie de sélection des talents</a:t>
              </a: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112373" y="5729682"/>
            <a:ext cx="3301779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20"/>
              </a:lnSpc>
            </a:pPr>
            <a:r>
              <a:rPr lang="en-US" sz="2100">
                <a:solidFill>
                  <a:srgbClr val="262626"/>
                </a:solidFill>
                <a:latin typeface="Inter"/>
                <a:ea typeface="Inter"/>
                <a:cs typeface="Inter"/>
                <a:sym typeface="Inter"/>
              </a:rPr>
              <a:t>Préparation du béton en poudre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548159" y="5706663"/>
            <a:ext cx="2801059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20"/>
              </a:lnSpc>
            </a:pPr>
            <a:r>
              <a:rPr lang="en-US" sz="2100">
                <a:solidFill>
                  <a:srgbClr val="262626"/>
                </a:solidFill>
                <a:latin typeface="Inter"/>
                <a:ea typeface="Inter"/>
                <a:cs typeface="Inter"/>
                <a:sym typeface="Inter"/>
              </a:rPr>
              <a:t>Machine de moulage de blocs automatique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483226" y="5729682"/>
            <a:ext cx="3769560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20"/>
              </a:lnSpc>
            </a:pPr>
            <a:r>
              <a:rPr lang="en-US" sz="2100">
                <a:solidFill>
                  <a:srgbClr val="262626"/>
                </a:solidFill>
                <a:latin typeface="Inter"/>
                <a:ea typeface="Inter"/>
                <a:cs typeface="Inter"/>
                <a:sym typeface="Inter"/>
              </a:rPr>
              <a:t>Blocs en cours de coulage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386792" y="5729682"/>
            <a:ext cx="280106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20"/>
              </a:lnSpc>
            </a:pPr>
            <a:r>
              <a:rPr lang="en-US" sz="2100">
                <a:solidFill>
                  <a:srgbClr val="262626"/>
                </a:solidFill>
                <a:latin typeface="Inter"/>
                <a:ea typeface="Inter"/>
                <a:cs typeface="Inter"/>
                <a:sym typeface="Inter"/>
              </a:rPr>
              <a:t>Blocs superposés à l'aide d'un porteur</a:t>
            </a:r>
          </a:p>
        </p:txBody>
      </p:sp>
      <p:sp>
        <p:nvSpPr>
          <p:cNvPr id="21" name="Freeform 21" descr="Étape 4. Blocs déplacés à l'aide d'un chariot élévateur."/>
          <p:cNvSpPr/>
          <p:nvPr/>
        </p:nvSpPr>
        <p:spPr>
          <a:xfrm>
            <a:off x="11822350" y="3655662"/>
            <a:ext cx="1929943" cy="1956397"/>
          </a:xfrm>
          <a:custGeom>
            <a:avLst/>
            <a:gdLst/>
            <a:ahLst/>
            <a:cxnLst/>
            <a:rect l="l" t="t" r="r" b="b"/>
            <a:pathLst>
              <a:path w="1929943" h="1956397">
                <a:moveTo>
                  <a:pt x="0" y="0"/>
                </a:moveTo>
                <a:lnTo>
                  <a:pt x="1929944" y="0"/>
                </a:lnTo>
                <a:lnTo>
                  <a:pt x="1929944" y="1956398"/>
                </a:lnTo>
                <a:lnTo>
                  <a:pt x="0" y="19563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35160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22" name="Freeform 22" descr="Étape 3.JPG"/>
          <p:cNvSpPr/>
          <p:nvPr/>
        </p:nvSpPr>
        <p:spPr>
          <a:xfrm>
            <a:off x="8488472" y="3659443"/>
            <a:ext cx="2035417" cy="1981705"/>
          </a:xfrm>
          <a:custGeom>
            <a:avLst/>
            <a:gdLst/>
            <a:ahLst/>
            <a:cxnLst/>
            <a:rect l="l" t="t" r="r" b="b"/>
            <a:pathLst>
              <a:path w="2035417" h="1981705">
                <a:moveTo>
                  <a:pt x="0" y="0"/>
                </a:moveTo>
                <a:lnTo>
                  <a:pt x="2035417" y="0"/>
                </a:lnTo>
                <a:lnTo>
                  <a:pt x="2035417" y="1981706"/>
                </a:lnTo>
                <a:lnTo>
                  <a:pt x="0" y="19817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1589" r="-21589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23" name="Freeform 23" descr="D:\Strata\Vidéos\Machine Konwood\strata\_VGS1242.JPG"/>
          <p:cNvSpPr/>
          <p:nvPr/>
        </p:nvSpPr>
        <p:spPr>
          <a:xfrm>
            <a:off x="1731196" y="3615652"/>
            <a:ext cx="2064134" cy="1943595"/>
          </a:xfrm>
          <a:custGeom>
            <a:avLst/>
            <a:gdLst/>
            <a:ahLst/>
            <a:cxnLst/>
            <a:rect l="l" t="t" r="r" b="b"/>
            <a:pathLst>
              <a:path w="2064134" h="1943595">
                <a:moveTo>
                  <a:pt x="0" y="0"/>
                </a:moveTo>
                <a:lnTo>
                  <a:pt x="2064134" y="0"/>
                </a:lnTo>
                <a:lnTo>
                  <a:pt x="2064134" y="1943596"/>
                </a:lnTo>
                <a:lnTo>
                  <a:pt x="0" y="194359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17008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24" name="Freeform 24" descr="Machine de coulée automatique de blocs.jpg"/>
          <p:cNvSpPr/>
          <p:nvPr/>
        </p:nvSpPr>
        <p:spPr>
          <a:xfrm>
            <a:off x="5093793" y="3634965"/>
            <a:ext cx="2096215" cy="1967660"/>
          </a:xfrm>
          <a:custGeom>
            <a:avLst/>
            <a:gdLst/>
            <a:ahLst/>
            <a:cxnLst/>
            <a:rect l="l" t="t" r="r" b="b"/>
            <a:pathLst>
              <a:path w="2096215" h="1967660">
                <a:moveTo>
                  <a:pt x="0" y="0"/>
                </a:moveTo>
                <a:lnTo>
                  <a:pt x="2096215" y="0"/>
                </a:lnTo>
                <a:lnTo>
                  <a:pt x="2096215" y="1967659"/>
                </a:lnTo>
                <a:lnTo>
                  <a:pt x="0" y="196765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32677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25" name="AutoShape 25"/>
          <p:cNvSpPr/>
          <p:nvPr/>
        </p:nvSpPr>
        <p:spPr>
          <a:xfrm rot="15030">
            <a:off x="10523640" y="7898776"/>
            <a:ext cx="3267738" cy="0"/>
          </a:xfrm>
          <a:prstGeom prst="line">
            <a:avLst/>
          </a:prstGeom>
          <a:ln w="9525" cap="rnd">
            <a:solidFill>
              <a:srgbClr val="404040"/>
            </a:solidFill>
            <a:prstDash val="solid"/>
            <a:headEnd type="arrow" w="med" len="sm"/>
            <a:tailEnd type="arrow" w="med" len="sm"/>
          </a:ln>
        </p:spPr>
        <p:txBody>
          <a:bodyPr/>
          <a:lstStyle/>
          <a:p>
            <a:endParaRPr lang="en-IN"/>
          </a:p>
        </p:txBody>
      </p:sp>
      <p:sp>
        <p:nvSpPr>
          <p:cNvPr id="26" name="AutoShape 26"/>
          <p:cNvSpPr/>
          <p:nvPr/>
        </p:nvSpPr>
        <p:spPr>
          <a:xfrm rot="15030">
            <a:off x="7148532" y="7898776"/>
            <a:ext cx="3267738" cy="0"/>
          </a:xfrm>
          <a:prstGeom prst="line">
            <a:avLst/>
          </a:prstGeom>
          <a:ln w="9525" cap="rnd">
            <a:solidFill>
              <a:srgbClr val="404040"/>
            </a:solidFill>
            <a:prstDash val="solid"/>
            <a:headEnd type="arrow" w="med" len="sm"/>
            <a:tailEnd type="arrow" w="med" len="sm"/>
          </a:ln>
        </p:spPr>
        <p:txBody>
          <a:bodyPr/>
          <a:lstStyle/>
          <a:p>
            <a:endParaRPr lang="en-IN"/>
          </a:p>
        </p:txBody>
      </p:sp>
      <p:sp>
        <p:nvSpPr>
          <p:cNvPr id="27" name="AutoShape 27"/>
          <p:cNvSpPr/>
          <p:nvPr/>
        </p:nvSpPr>
        <p:spPr>
          <a:xfrm rot="15030">
            <a:off x="3769349" y="7898776"/>
            <a:ext cx="3267738" cy="0"/>
          </a:xfrm>
          <a:prstGeom prst="line">
            <a:avLst/>
          </a:prstGeom>
          <a:ln w="9525" cap="rnd">
            <a:solidFill>
              <a:srgbClr val="404040"/>
            </a:solidFill>
            <a:prstDash val="solid"/>
            <a:headEnd type="arrow" w="med" len="sm"/>
            <a:tailEnd type="arrow" w="med" len="sm"/>
          </a:ln>
        </p:spPr>
        <p:txBody>
          <a:bodyPr/>
          <a:lstStyle/>
          <a:p>
            <a:endParaRPr lang="en-IN"/>
          </a:p>
        </p:txBody>
      </p:sp>
      <p:sp>
        <p:nvSpPr>
          <p:cNvPr id="28" name="TextBox 28"/>
          <p:cNvSpPr txBox="1"/>
          <p:nvPr/>
        </p:nvSpPr>
        <p:spPr>
          <a:xfrm>
            <a:off x="1101470" y="8911033"/>
            <a:ext cx="3301779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20"/>
              </a:lnSpc>
            </a:pPr>
            <a:r>
              <a:rPr lang="en-US" sz="2100">
                <a:solidFill>
                  <a:srgbClr val="262626"/>
                </a:solidFill>
                <a:latin typeface="Inter"/>
                <a:ea typeface="Inter"/>
                <a:cs typeface="Inter"/>
                <a:sym typeface="Inter"/>
              </a:rPr>
              <a:t>Blocs prêts à être construits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725246" y="8920558"/>
            <a:ext cx="2801059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67"/>
              </a:lnSpc>
            </a:pPr>
            <a:r>
              <a:rPr lang="en-US" sz="1889">
                <a:solidFill>
                  <a:srgbClr val="262626"/>
                </a:solidFill>
                <a:latin typeface="Inter"/>
                <a:ea typeface="Inter"/>
                <a:cs typeface="Inter"/>
                <a:sym typeface="Inter"/>
              </a:rPr>
              <a:t>Durcissement des blocs.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7848303" y="8911033"/>
            <a:ext cx="3301779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20"/>
              </a:lnSpc>
            </a:pPr>
            <a:r>
              <a:rPr lang="en-US" sz="2100">
                <a:solidFill>
                  <a:srgbClr val="262626"/>
                </a:solidFill>
                <a:latin typeface="Inter"/>
                <a:ea typeface="Inter"/>
                <a:cs typeface="Inter"/>
                <a:sym typeface="Inter"/>
              </a:rPr>
              <a:t>Blocs entreposés sur le site de coulage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1472081" y="8911033"/>
            <a:ext cx="2801060" cy="56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15"/>
              </a:lnSpc>
            </a:pPr>
            <a:r>
              <a:rPr lang="en-US" sz="1846">
                <a:solidFill>
                  <a:srgbClr val="262626"/>
                </a:solidFill>
                <a:latin typeface="Inter"/>
                <a:ea typeface="Inter"/>
                <a:cs typeface="Inter"/>
                <a:sym typeface="Inter"/>
              </a:rPr>
              <a:t>Blocs transportés à l'aide d'un chariot élévateur</a:t>
            </a:r>
          </a:p>
        </p:txBody>
      </p:sp>
      <p:sp>
        <p:nvSpPr>
          <p:cNvPr id="32" name="AutoShape 32"/>
          <p:cNvSpPr/>
          <p:nvPr/>
        </p:nvSpPr>
        <p:spPr>
          <a:xfrm rot="10773292">
            <a:off x="13829690" y="7898776"/>
            <a:ext cx="1839081" cy="0"/>
          </a:xfrm>
          <a:prstGeom prst="line">
            <a:avLst/>
          </a:prstGeom>
          <a:ln w="9525" cap="rnd">
            <a:solidFill>
              <a:srgbClr val="40404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IN"/>
          </a:p>
        </p:txBody>
      </p:sp>
      <p:sp>
        <p:nvSpPr>
          <p:cNvPr id="33" name="Freeform 33" descr="Blocs transportés à l'aide d'un chariot élévateur.JPG"/>
          <p:cNvSpPr/>
          <p:nvPr/>
        </p:nvSpPr>
        <p:spPr>
          <a:xfrm>
            <a:off x="11907639" y="6868845"/>
            <a:ext cx="1929943" cy="1943595"/>
          </a:xfrm>
          <a:custGeom>
            <a:avLst/>
            <a:gdLst/>
            <a:ahLst/>
            <a:cxnLst/>
            <a:rect l="l" t="t" r="r" b="b"/>
            <a:pathLst>
              <a:path w="1929943" h="1943595">
                <a:moveTo>
                  <a:pt x="0" y="0"/>
                </a:moveTo>
                <a:lnTo>
                  <a:pt x="1929943" y="0"/>
                </a:lnTo>
                <a:lnTo>
                  <a:pt x="1929943" y="1943595"/>
                </a:lnTo>
                <a:lnTo>
                  <a:pt x="0" y="194359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861" b="-184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34" name="Freeform 34" descr="D:\Strata-Reference\Photothèque\IRB SD Projet\Nouvelles photos -16-4-2011\_VGS1715_3.JPG"/>
          <p:cNvSpPr/>
          <p:nvPr/>
        </p:nvSpPr>
        <p:spPr>
          <a:xfrm>
            <a:off x="1734651" y="6844625"/>
            <a:ext cx="2035418" cy="2030214"/>
          </a:xfrm>
          <a:custGeom>
            <a:avLst/>
            <a:gdLst/>
            <a:ahLst/>
            <a:cxnLst/>
            <a:rect l="l" t="t" r="r" b="b"/>
            <a:pathLst>
              <a:path w="2035418" h="2030214">
                <a:moveTo>
                  <a:pt x="0" y="0"/>
                </a:moveTo>
                <a:lnTo>
                  <a:pt x="2035418" y="0"/>
                </a:lnTo>
                <a:lnTo>
                  <a:pt x="2035418" y="2030214"/>
                </a:lnTo>
                <a:lnTo>
                  <a:pt x="0" y="203021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r="-46499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35" name="Freeform 35" descr="Étape 5.JPG"/>
          <p:cNvSpPr/>
          <p:nvPr/>
        </p:nvSpPr>
        <p:spPr>
          <a:xfrm>
            <a:off x="8516644" y="6868847"/>
            <a:ext cx="2035416" cy="1943438"/>
          </a:xfrm>
          <a:custGeom>
            <a:avLst/>
            <a:gdLst/>
            <a:ahLst/>
            <a:cxnLst/>
            <a:rect l="l" t="t" r="r" b="b"/>
            <a:pathLst>
              <a:path w="2035416" h="1943438">
                <a:moveTo>
                  <a:pt x="0" y="0"/>
                </a:moveTo>
                <a:lnTo>
                  <a:pt x="2035416" y="0"/>
                </a:lnTo>
                <a:lnTo>
                  <a:pt x="2035416" y="1943437"/>
                </a:lnTo>
                <a:lnTo>
                  <a:pt x="0" y="194343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r="-43934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36" name="Freeform 36" descr="Étape 6.JPG"/>
          <p:cNvSpPr/>
          <p:nvPr/>
        </p:nvSpPr>
        <p:spPr>
          <a:xfrm>
            <a:off x="5125649" y="6868845"/>
            <a:ext cx="2035416" cy="1943439"/>
          </a:xfrm>
          <a:custGeom>
            <a:avLst/>
            <a:gdLst/>
            <a:ahLst/>
            <a:cxnLst/>
            <a:rect l="l" t="t" r="r" b="b"/>
            <a:pathLst>
              <a:path w="2035416" h="1943439">
                <a:moveTo>
                  <a:pt x="0" y="0"/>
                </a:moveTo>
                <a:lnTo>
                  <a:pt x="2035416" y="0"/>
                </a:lnTo>
                <a:lnTo>
                  <a:pt x="2035416" y="1943439"/>
                </a:lnTo>
                <a:lnTo>
                  <a:pt x="0" y="19434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r="-43934"/>
            </a:stretch>
          </a:blipFill>
        </p:spPr>
        <p:txBody>
          <a:bodyPr/>
          <a:lstStyle/>
          <a:p>
            <a:endParaRPr lang="en-IN"/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8D828AEB-B9FF-423E-8BCF-EA5CFA37407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51" y="9581723"/>
            <a:ext cx="1952498" cy="762427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4" name="Freeform 4" descr="D:\Komal\Clients\Strata\PPT\2017\Starta_Logo-No_Soil_Too_Weak.png"/>
          <p:cNvSpPr/>
          <p:nvPr/>
        </p:nvSpPr>
        <p:spPr>
          <a:xfrm>
            <a:off x="16874834" y="9317282"/>
            <a:ext cx="1530625" cy="762426"/>
          </a:xfrm>
          <a:custGeom>
            <a:avLst/>
            <a:gdLst/>
            <a:ahLst/>
            <a:cxnLst/>
            <a:rect l="l" t="t" r="r" b="b"/>
            <a:pathLst>
              <a:path w="1530625" h="762426">
                <a:moveTo>
                  <a:pt x="0" y="0"/>
                </a:moveTo>
                <a:lnTo>
                  <a:pt x="1530625" y="0"/>
                </a:lnTo>
                <a:lnTo>
                  <a:pt x="1530625" y="762425"/>
                </a:lnTo>
                <a:lnTo>
                  <a:pt x="0" y="7624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2" b="-43735"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5" name="Group 5"/>
          <p:cNvGrpSpPr/>
          <p:nvPr/>
        </p:nvGrpSpPr>
        <p:grpSpPr>
          <a:xfrm rot="-10800000">
            <a:off x="583809" y="-1270"/>
            <a:ext cx="12903591" cy="2620491"/>
            <a:chOff x="0" y="0"/>
            <a:chExt cx="17204788" cy="349398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7204817" cy="3494024"/>
            </a:xfrm>
            <a:custGeom>
              <a:avLst/>
              <a:gdLst/>
              <a:ahLst/>
              <a:cxnLst/>
              <a:rect l="l" t="t" r="r" b="b"/>
              <a:pathLst>
                <a:path w="17204817" h="3494024">
                  <a:moveTo>
                    <a:pt x="0" y="0"/>
                  </a:moveTo>
                  <a:lnTo>
                    <a:pt x="17204817" y="0"/>
                  </a:lnTo>
                  <a:lnTo>
                    <a:pt x="17204817" y="3494024"/>
                  </a:lnTo>
                  <a:lnTo>
                    <a:pt x="0" y="3494024"/>
                  </a:lnTo>
                  <a:close/>
                </a:path>
              </a:pathLst>
            </a:custGeom>
            <a:gradFill rotWithShape="1">
              <a:gsLst>
                <a:gs pos="0">
                  <a:srgbClr val="004270">
                    <a:alpha val="100000"/>
                  </a:srgbClr>
                </a:gs>
                <a:gs pos="4000">
                  <a:srgbClr val="004270">
                    <a:alpha val="100000"/>
                  </a:srgbClr>
                </a:gs>
                <a:gs pos="100000">
                  <a:srgbClr val="78A538">
                    <a:alpha val="100000"/>
                  </a:srgbClr>
                </a:gs>
              </a:gsLst>
              <a:lin ang="6088779"/>
            </a:gra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49124" y="736432"/>
            <a:ext cx="12922641" cy="2402391"/>
            <a:chOff x="0" y="0"/>
            <a:chExt cx="17230188" cy="320318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7230217" cy="3203194"/>
            </a:xfrm>
            <a:custGeom>
              <a:avLst/>
              <a:gdLst/>
              <a:ahLst/>
              <a:cxnLst/>
              <a:rect l="l" t="t" r="r" b="b"/>
              <a:pathLst>
                <a:path w="17230217" h="3203194">
                  <a:moveTo>
                    <a:pt x="12700" y="0"/>
                  </a:moveTo>
                  <a:lnTo>
                    <a:pt x="17217517" y="0"/>
                  </a:lnTo>
                  <a:cubicBezTo>
                    <a:pt x="17224502" y="0"/>
                    <a:pt x="17230217" y="5715"/>
                    <a:pt x="17230217" y="12700"/>
                  </a:cubicBezTo>
                  <a:lnTo>
                    <a:pt x="17230217" y="3190494"/>
                  </a:lnTo>
                  <a:cubicBezTo>
                    <a:pt x="17230217" y="3197479"/>
                    <a:pt x="17224502" y="3203194"/>
                    <a:pt x="17217517" y="3203194"/>
                  </a:cubicBezTo>
                  <a:lnTo>
                    <a:pt x="12700" y="3203194"/>
                  </a:lnTo>
                  <a:cubicBezTo>
                    <a:pt x="5715" y="3203194"/>
                    <a:pt x="0" y="3197479"/>
                    <a:pt x="0" y="3190494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3190494"/>
                  </a:lnTo>
                  <a:lnTo>
                    <a:pt x="12700" y="3190494"/>
                  </a:lnTo>
                  <a:lnTo>
                    <a:pt x="12700" y="3177794"/>
                  </a:lnTo>
                  <a:lnTo>
                    <a:pt x="17217517" y="3177794"/>
                  </a:lnTo>
                  <a:lnTo>
                    <a:pt x="17217517" y="3190494"/>
                  </a:lnTo>
                  <a:lnTo>
                    <a:pt x="17204817" y="3190494"/>
                  </a:lnTo>
                  <a:lnTo>
                    <a:pt x="17204817" y="12700"/>
                  </a:lnTo>
                  <a:lnTo>
                    <a:pt x="17217517" y="12700"/>
                  </a:lnTo>
                  <a:lnTo>
                    <a:pt x="17217517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348740" y="3722368"/>
            <a:ext cx="8082440" cy="43654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Des machines de coulée de blocs adéquates sont installées sur le site, ce qui améliore l'efficacité de la coulée de blocs tout en préservant la précision dimensionnelle.</a:t>
            </a:r>
          </a:p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Le processus de coulée peut être initié avant l'approbation de la conception et peut rester opérationnel durant les moussons.</a:t>
            </a:r>
          </a:p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Les moulages sont réalisés sur site pour une logistique optimale et économique.</a:t>
            </a:r>
          </a:p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Tout, du mélange des matières premières au durcissement des unités StrataBlock™, s'effectue sur le chantier de coulée.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57300" y="547688"/>
            <a:ext cx="11835246" cy="1988345"/>
            <a:chOff x="0" y="0"/>
            <a:chExt cx="15780328" cy="265112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5780328" cy="2651126"/>
            </a:xfrm>
            <a:custGeom>
              <a:avLst/>
              <a:gdLst/>
              <a:ahLst/>
              <a:cxnLst/>
              <a:rect l="l" t="t" r="r" b="b"/>
              <a:pathLst>
                <a:path w="15780328" h="2651126">
                  <a:moveTo>
                    <a:pt x="0" y="0"/>
                  </a:moveTo>
                  <a:lnTo>
                    <a:pt x="15780328" y="0"/>
                  </a:lnTo>
                  <a:lnTo>
                    <a:pt x="15780328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76200"/>
              <a:ext cx="15780328" cy="25749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480"/>
                </a:lnSpc>
              </a:pPr>
              <a:r>
                <a:rPr lang="en-US" sz="6000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Avantage du casting</a:t>
              </a:r>
            </a:p>
          </p:txBody>
        </p:sp>
      </p:grpSp>
      <p:sp>
        <p:nvSpPr>
          <p:cNvPr id="13" name="Freeform 13" descr="D:\Strata-Reference\Photothèque\IRB SD Projet\Nouvelles photos -16-4-2011\_VGS1691.JPG"/>
          <p:cNvSpPr/>
          <p:nvPr/>
        </p:nvSpPr>
        <p:spPr>
          <a:xfrm>
            <a:off x="9510172" y="6555535"/>
            <a:ext cx="4439499" cy="2861866"/>
          </a:xfrm>
          <a:custGeom>
            <a:avLst/>
            <a:gdLst/>
            <a:ahLst/>
            <a:cxnLst/>
            <a:rect l="l" t="t" r="r" b="b"/>
            <a:pathLst>
              <a:path w="4439499" h="2861866">
                <a:moveTo>
                  <a:pt x="0" y="0"/>
                </a:moveTo>
                <a:lnTo>
                  <a:pt x="4439499" y="0"/>
                </a:lnTo>
                <a:lnTo>
                  <a:pt x="4439499" y="2861867"/>
                </a:lnTo>
                <a:lnTo>
                  <a:pt x="0" y="28618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912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4" name="TextBox 14"/>
          <p:cNvSpPr txBox="1"/>
          <p:nvPr/>
        </p:nvSpPr>
        <p:spPr>
          <a:xfrm>
            <a:off x="14028666" y="4832250"/>
            <a:ext cx="2029131" cy="800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60"/>
              </a:lnSpc>
            </a:pPr>
            <a:r>
              <a:rPr lang="en-US" sz="1800" b="1">
                <a:solidFill>
                  <a:srgbClr val="595959"/>
                </a:solidFill>
                <a:latin typeface="Inter Bold"/>
                <a:ea typeface="Inter Bold"/>
                <a:cs typeface="Inter Bold"/>
                <a:sym typeface="Inter Bold"/>
              </a:rPr>
              <a:t>Unités de blocs prêtes à être construites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4041112" y="7685938"/>
            <a:ext cx="2250357" cy="800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60"/>
              </a:lnSpc>
            </a:pPr>
            <a:r>
              <a:rPr lang="en-US" sz="1800" b="1">
                <a:solidFill>
                  <a:srgbClr val="595959"/>
                </a:solidFill>
                <a:latin typeface="Inter Bold"/>
                <a:ea typeface="Inter Bold"/>
                <a:cs typeface="Inter Bold"/>
                <a:sym typeface="Inter Bold"/>
              </a:rPr>
              <a:t>Unités de blocs superposées pour le durcissement</a:t>
            </a:r>
          </a:p>
        </p:txBody>
      </p:sp>
      <p:sp>
        <p:nvSpPr>
          <p:cNvPr id="16" name="Freeform 16" descr="D:\Strata-Reference\Photothèque\IRB SD Projet\VP\DSC00192.JPG"/>
          <p:cNvSpPr/>
          <p:nvPr/>
        </p:nvSpPr>
        <p:spPr>
          <a:xfrm>
            <a:off x="9522620" y="3655660"/>
            <a:ext cx="4414606" cy="2748688"/>
          </a:xfrm>
          <a:custGeom>
            <a:avLst/>
            <a:gdLst/>
            <a:ahLst/>
            <a:cxnLst/>
            <a:rect l="l" t="t" r="r" b="b"/>
            <a:pathLst>
              <a:path w="4414606" h="2748688">
                <a:moveTo>
                  <a:pt x="0" y="0"/>
                </a:moveTo>
                <a:lnTo>
                  <a:pt x="4414606" y="0"/>
                </a:lnTo>
                <a:lnTo>
                  <a:pt x="4414606" y="2748689"/>
                </a:lnTo>
                <a:lnTo>
                  <a:pt x="0" y="27486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4000" r="-941"/>
            </a:stretch>
          </a:blipFill>
        </p:spPr>
        <p:txBody>
          <a:bodyPr/>
          <a:lstStyle/>
          <a:p>
            <a:endParaRPr lang="en-IN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F48E62B-A53A-4D38-B0A0-AF87E2A7896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51" y="9581723"/>
            <a:ext cx="1952498" cy="762427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4" name="Freeform 4" descr="D:\Komal\Clients\Strata\PPT\2017\Starta_Logo-No_Soil_Too_Weak.png"/>
          <p:cNvSpPr/>
          <p:nvPr/>
        </p:nvSpPr>
        <p:spPr>
          <a:xfrm>
            <a:off x="16874834" y="9317282"/>
            <a:ext cx="1530625" cy="762426"/>
          </a:xfrm>
          <a:custGeom>
            <a:avLst/>
            <a:gdLst/>
            <a:ahLst/>
            <a:cxnLst/>
            <a:rect l="l" t="t" r="r" b="b"/>
            <a:pathLst>
              <a:path w="1530625" h="762426">
                <a:moveTo>
                  <a:pt x="0" y="0"/>
                </a:moveTo>
                <a:lnTo>
                  <a:pt x="1530625" y="0"/>
                </a:lnTo>
                <a:lnTo>
                  <a:pt x="1530625" y="762425"/>
                </a:lnTo>
                <a:lnTo>
                  <a:pt x="0" y="7624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72" b="-43735"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5" name="Group 5"/>
          <p:cNvGrpSpPr/>
          <p:nvPr/>
        </p:nvGrpSpPr>
        <p:grpSpPr>
          <a:xfrm rot="-10800000">
            <a:off x="583809" y="-1270"/>
            <a:ext cx="10003980" cy="2620491"/>
            <a:chOff x="0" y="0"/>
            <a:chExt cx="13338640" cy="349398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338683" cy="3494024"/>
            </a:xfrm>
            <a:custGeom>
              <a:avLst/>
              <a:gdLst/>
              <a:ahLst/>
              <a:cxnLst/>
              <a:rect l="l" t="t" r="r" b="b"/>
              <a:pathLst>
                <a:path w="13338683" h="3494024">
                  <a:moveTo>
                    <a:pt x="0" y="0"/>
                  </a:moveTo>
                  <a:lnTo>
                    <a:pt x="13338683" y="0"/>
                  </a:lnTo>
                  <a:lnTo>
                    <a:pt x="13338683" y="3494024"/>
                  </a:lnTo>
                  <a:lnTo>
                    <a:pt x="0" y="3494024"/>
                  </a:lnTo>
                  <a:close/>
                </a:path>
              </a:pathLst>
            </a:custGeom>
            <a:gradFill rotWithShape="1">
              <a:gsLst>
                <a:gs pos="0">
                  <a:srgbClr val="004270">
                    <a:alpha val="100000"/>
                  </a:srgbClr>
                </a:gs>
                <a:gs pos="4000">
                  <a:srgbClr val="004270">
                    <a:alpha val="100000"/>
                  </a:srgbClr>
                </a:gs>
                <a:gs pos="100000">
                  <a:srgbClr val="78A538">
                    <a:alpha val="100000"/>
                  </a:srgbClr>
                </a:gs>
              </a:gsLst>
              <a:lin ang="6280713"/>
            </a:gra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49124" y="736432"/>
            <a:ext cx="10023030" cy="2402391"/>
            <a:chOff x="0" y="0"/>
            <a:chExt cx="13364040" cy="320318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364083" cy="3203194"/>
            </a:xfrm>
            <a:custGeom>
              <a:avLst/>
              <a:gdLst/>
              <a:ahLst/>
              <a:cxnLst/>
              <a:rect l="l" t="t" r="r" b="b"/>
              <a:pathLst>
                <a:path w="13364083" h="3203194">
                  <a:moveTo>
                    <a:pt x="12700" y="0"/>
                  </a:moveTo>
                  <a:lnTo>
                    <a:pt x="13351383" y="0"/>
                  </a:lnTo>
                  <a:cubicBezTo>
                    <a:pt x="13358369" y="0"/>
                    <a:pt x="13364083" y="5715"/>
                    <a:pt x="13364083" y="12700"/>
                  </a:cubicBezTo>
                  <a:lnTo>
                    <a:pt x="13364083" y="3190494"/>
                  </a:lnTo>
                  <a:cubicBezTo>
                    <a:pt x="13364083" y="3197479"/>
                    <a:pt x="13358369" y="3203194"/>
                    <a:pt x="13351383" y="3203194"/>
                  </a:cubicBezTo>
                  <a:lnTo>
                    <a:pt x="12700" y="3203194"/>
                  </a:lnTo>
                  <a:cubicBezTo>
                    <a:pt x="5715" y="3203194"/>
                    <a:pt x="0" y="3197479"/>
                    <a:pt x="0" y="3190494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3190494"/>
                  </a:lnTo>
                  <a:lnTo>
                    <a:pt x="12700" y="3190494"/>
                  </a:lnTo>
                  <a:lnTo>
                    <a:pt x="12700" y="3177794"/>
                  </a:lnTo>
                  <a:lnTo>
                    <a:pt x="13351383" y="3177794"/>
                  </a:lnTo>
                  <a:lnTo>
                    <a:pt x="13351383" y="3190494"/>
                  </a:lnTo>
                  <a:lnTo>
                    <a:pt x="13338683" y="3190494"/>
                  </a:lnTo>
                  <a:lnTo>
                    <a:pt x="13338683" y="12700"/>
                  </a:lnTo>
                  <a:lnTo>
                    <a:pt x="13351383" y="12700"/>
                  </a:lnTo>
                  <a:lnTo>
                    <a:pt x="13351383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9" name="Freeform 9" descr="strataBlock_1.gif"/>
          <p:cNvSpPr/>
          <p:nvPr/>
        </p:nvSpPr>
        <p:spPr>
          <a:xfrm>
            <a:off x="1706811" y="6411489"/>
            <a:ext cx="2091096" cy="1967660"/>
          </a:xfrm>
          <a:custGeom>
            <a:avLst/>
            <a:gdLst/>
            <a:ahLst/>
            <a:cxnLst/>
            <a:rect l="l" t="t" r="r" b="b"/>
            <a:pathLst>
              <a:path w="2091096" h="1967660">
                <a:moveTo>
                  <a:pt x="0" y="0"/>
                </a:moveTo>
                <a:lnTo>
                  <a:pt x="2091096" y="0"/>
                </a:lnTo>
                <a:lnTo>
                  <a:pt x="2091096" y="1967659"/>
                </a:lnTo>
                <a:lnTo>
                  <a:pt x="0" y="19676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25477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0" name="Freeform 10"/>
          <p:cNvSpPr/>
          <p:nvPr/>
        </p:nvSpPr>
        <p:spPr>
          <a:xfrm>
            <a:off x="1761496" y="3395874"/>
            <a:ext cx="2051545" cy="1890532"/>
          </a:xfrm>
          <a:custGeom>
            <a:avLst/>
            <a:gdLst/>
            <a:ahLst/>
            <a:cxnLst/>
            <a:rect l="l" t="t" r="r" b="b"/>
            <a:pathLst>
              <a:path w="2051545" h="1890532">
                <a:moveTo>
                  <a:pt x="0" y="0"/>
                </a:moveTo>
                <a:lnTo>
                  <a:pt x="2051546" y="0"/>
                </a:lnTo>
                <a:lnTo>
                  <a:pt x="2051546" y="1890532"/>
                </a:lnTo>
                <a:lnTo>
                  <a:pt x="0" y="189053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20730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1" name="AutoShape 11"/>
          <p:cNvSpPr/>
          <p:nvPr/>
        </p:nvSpPr>
        <p:spPr>
          <a:xfrm rot="5389075">
            <a:off x="14162927" y="5971741"/>
            <a:ext cx="2997344" cy="0"/>
          </a:xfrm>
          <a:prstGeom prst="line">
            <a:avLst/>
          </a:prstGeom>
          <a:ln w="9525" cap="rnd">
            <a:solidFill>
              <a:srgbClr val="40404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N"/>
          </a:p>
        </p:txBody>
      </p:sp>
      <p:sp>
        <p:nvSpPr>
          <p:cNvPr id="12" name="AutoShape 12"/>
          <p:cNvSpPr/>
          <p:nvPr/>
        </p:nvSpPr>
        <p:spPr>
          <a:xfrm rot="16099">
            <a:off x="13632493" y="4477839"/>
            <a:ext cx="2033880" cy="0"/>
          </a:xfrm>
          <a:prstGeom prst="line">
            <a:avLst/>
          </a:prstGeom>
          <a:ln w="9525" cap="rnd">
            <a:solidFill>
              <a:srgbClr val="40404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N"/>
          </a:p>
        </p:txBody>
      </p:sp>
      <p:sp>
        <p:nvSpPr>
          <p:cNvPr id="13" name="AutoShape 13"/>
          <p:cNvSpPr/>
          <p:nvPr/>
        </p:nvSpPr>
        <p:spPr>
          <a:xfrm rot="15030">
            <a:off x="8563712" y="4477839"/>
            <a:ext cx="3267738" cy="0"/>
          </a:xfrm>
          <a:prstGeom prst="line">
            <a:avLst/>
          </a:prstGeom>
          <a:ln w="9525" cap="rnd">
            <a:solidFill>
              <a:srgbClr val="40404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IN"/>
          </a:p>
        </p:txBody>
      </p:sp>
      <p:sp>
        <p:nvSpPr>
          <p:cNvPr id="14" name="AutoShape 14"/>
          <p:cNvSpPr/>
          <p:nvPr/>
        </p:nvSpPr>
        <p:spPr>
          <a:xfrm rot="15030">
            <a:off x="5190785" y="4477839"/>
            <a:ext cx="3267738" cy="0"/>
          </a:xfrm>
          <a:prstGeom prst="line">
            <a:avLst/>
          </a:prstGeom>
          <a:ln w="9525" cap="rnd">
            <a:solidFill>
              <a:srgbClr val="40404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IN"/>
          </a:p>
        </p:txBody>
      </p:sp>
      <p:sp>
        <p:nvSpPr>
          <p:cNvPr id="15" name="AutoShape 15"/>
          <p:cNvSpPr/>
          <p:nvPr/>
        </p:nvSpPr>
        <p:spPr>
          <a:xfrm rot="39263">
            <a:off x="3795554" y="4477839"/>
            <a:ext cx="1250992" cy="0"/>
          </a:xfrm>
          <a:prstGeom prst="line">
            <a:avLst/>
          </a:prstGeom>
          <a:ln w="9525" cap="rnd">
            <a:solidFill>
              <a:srgbClr val="40404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IN"/>
          </a:p>
        </p:txBody>
      </p:sp>
      <p:grpSp>
        <p:nvGrpSpPr>
          <p:cNvPr id="16" name="Group 16"/>
          <p:cNvGrpSpPr/>
          <p:nvPr/>
        </p:nvGrpSpPr>
        <p:grpSpPr>
          <a:xfrm>
            <a:off x="1257300" y="547688"/>
            <a:ext cx="15773400" cy="1988345"/>
            <a:chOff x="0" y="0"/>
            <a:chExt cx="21031200" cy="265112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031200" cy="2651126"/>
            </a:xfrm>
            <a:custGeom>
              <a:avLst/>
              <a:gdLst/>
              <a:ahLst/>
              <a:cxnLst/>
              <a:rect l="l" t="t" r="r" b="b"/>
              <a:pathLst>
                <a:path w="21031200" h="2651126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76200"/>
              <a:ext cx="21031200" cy="25749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480"/>
                </a:lnSpc>
              </a:pPr>
              <a:r>
                <a:rPr lang="en-US" sz="6000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Le processus d'érection.</a:t>
              </a: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136379" y="5490096"/>
            <a:ext cx="3301779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9"/>
              </a:lnSpc>
            </a:pPr>
            <a:r>
              <a:rPr lang="en-US" sz="2008">
                <a:solidFill>
                  <a:srgbClr val="262626"/>
                </a:solidFill>
                <a:latin typeface="Inter"/>
                <a:ea typeface="Inter"/>
                <a:cs typeface="Inter"/>
                <a:sym typeface="Inter"/>
              </a:rPr>
              <a:t>Conception de la structure.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808614" y="5499621"/>
            <a:ext cx="2801060" cy="219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794"/>
              </a:lnSpc>
            </a:pPr>
            <a:r>
              <a:rPr lang="en-US" sz="1495">
                <a:solidFill>
                  <a:srgbClr val="262626"/>
                </a:solidFill>
                <a:latin typeface="Inter"/>
                <a:ea typeface="Inter"/>
                <a:cs typeface="Inter"/>
                <a:sym typeface="Inter"/>
              </a:rPr>
              <a:t>PCC – Dispositif de nivellement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89202" y="5499621"/>
            <a:ext cx="2338378" cy="47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882"/>
              </a:lnSpc>
            </a:pPr>
            <a:r>
              <a:rPr lang="en-US" sz="1568">
                <a:solidFill>
                  <a:srgbClr val="262626"/>
                </a:solidFill>
                <a:latin typeface="Inter"/>
                <a:ea typeface="Inter"/>
                <a:cs typeface="Inter"/>
                <a:sym typeface="Inter"/>
              </a:rPr>
              <a:t>Placement et alignement des éléments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1555233" y="5499621"/>
            <a:ext cx="280106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45"/>
              </a:lnSpc>
            </a:pPr>
            <a:r>
              <a:rPr lang="en-US" sz="1787">
                <a:solidFill>
                  <a:srgbClr val="262626"/>
                </a:solidFill>
                <a:latin typeface="Inter"/>
                <a:ea typeface="Inter"/>
                <a:cs typeface="Inter"/>
                <a:sym typeface="Inter"/>
              </a:rPr>
              <a:t>Mise en œuvre du remblai</a:t>
            </a:r>
          </a:p>
        </p:txBody>
      </p:sp>
      <p:sp>
        <p:nvSpPr>
          <p:cNvPr id="23" name="AutoShape 23"/>
          <p:cNvSpPr/>
          <p:nvPr/>
        </p:nvSpPr>
        <p:spPr>
          <a:xfrm rot="15030">
            <a:off x="10523640" y="7465643"/>
            <a:ext cx="3267738" cy="0"/>
          </a:xfrm>
          <a:prstGeom prst="line">
            <a:avLst/>
          </a:prstGeom>
          <a:ln w="9525" cap="rnd">
            <a:solidFill>
              <a:srgbClr val="404040"/>
            </a:solidFill>
            <a:prstDash val="solid"/>
            <a:headEnd type="arrow" w="med" len="sm"/>
            <a:tailEnd type="arrow" w="med" len="sm"/>
          </a:ln>
        </p:spPr>
        <p:txBody>
          <a:bodyPr/>
          <a:lstStyle/>
          <a:p>
            <a:endParaRPr lang="en-IN"/>
          </a:p>
        </p:txBody>
      </p:sp>
      <p:sp>
        <p:nvSpPr>
          <p:cNvPr id="24" name="AutoShape 24"/>
          <p:cNvSpPr/>
          <p:nvPr/>
        </p:nvSpPr>
        <p:spPr>
          <a:xfrm rot="15030">
            <a:off x="7196658" y="7465643"/>
            <a:ext cx="3267738" cy="0"/>
          </a:xfrm>
          <a:prstGeom prst="line">
            <a:avLst/>
          </a:prstGeom>
          <a:ln w="9525" cap="rnd">
            <a:solidFill>
              <a:srgbClr val="404040"/>
            </a:solidFill>
            <a:prstDash val="solid"/>
            <a:headEnd type="arrow" w="med" len="sm"/>
            <a:tailEnd type="arrow" w="med" len="sm"/>
          </a:ln>
        </p:spPr>
        <p:txBody>
          <a:bodyPr/>
          <a:lstStyle/>
          <a:p>
            <a:endParaRPr lang="en-IN"/>
          </a:p>
        </p:txBody>
      </p:sp>
      <p:sp>
        <p:nvSpPr>
          <p:cNvPr id="25" name="AutoShape 25"/>
          <p:cNvSpPr/>
          <p:nvPr/>
        </p:nvSpPr>
        <p:spPr>
          <a:xfrm rot="15030">
            <a:off x="3769349" y="7465643"/>
            <a:ext cx="3267738" cy="0"/>
          </a:xfrm>
          <a:prstGeom prst="line">
            <a:avLst/>
          </a:prstGeom>
          <a:ln w="9525" cap="rnd">
            <a:solidFill>
              <a:srgbClr val="404040"/>
            </a:solidFill>
            <a:prstDash val="solid"/>
            <a:headEnd type="arrow" w="med" len="sm"/>
            <a:tailEnd type="arrow" w="med" len="sm"/>
          </a:ln>
        </p:spPr>
        <p:txBody>
          <a:bodyPr/>
          <a:lstStyle/>
          <a:p>
            <a:endParaRPr lang="en-IN"/>
          </a:p>
        </p:txBody>
      </p:sp>
      <p:sp>
        <p:nvSpPr>
          <p:cNvPr id="26" name="TextBox 26"/>
          <p:cNvSpPr txBox="1"/>
          <p:nvPr/>
        </p:nvSpPr>
        <p:spPr>
          <a:xfrm>
            <a:off x="1101470" y="8501963"/>
            <a:ext cx="3301779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20"/>
              </a:lnSpc>
            </a:pPr>
            <a:r>
              <a:rPr lang="en-US" sz="2100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Structure achevée.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725246" y="8501963"/>
            <a:ext cx="2801059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32"/>
              </a:lnSpc>
            </a:pPr>
            <a:r>
              <a:rPr lang="en-US" sz="1860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Poutre de couronnement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848303" y="8501963"/>
            <a:ext cx="3301779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20"/>
              </a:lnSpc>
            </a:pPr>
            <a:r>
              <a:rPr lang="en-US" sz="2100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Compactage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1472081" y="8501963"/>
            <a:ext cx="2801060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20"/>
              </a:lnSpc>
            </a:pPr>
            <a:r>
              <a:rPr lang="en-US" sz="2100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Placement de la grille.</a:t>
            </a:r>
          </a:p>
        </p:txBody>
      </p:sp>
      <p:sp>
        <p:nvSpPr>
          <p:cNvPr id="30" name="AutoShape 30"/>
          <p:cNvSpPr/>
          <p:nvPr/>
        </p:nvSpPr>
        <p:spPr>
          <a:xfrm rot="10773292">
            <a:off x="13829690" y="7465643"/>
            <a:ext cx="1839081" cy="0"/>
          </a:xfrm>
          <a:prstGeom prst="line">
            <a:avLst/>
          </a:prstGeom>
          <a:ln w="9525" cap="rnd">
            <a:solidFill>
              <a:srgbClr val="40404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IN"/>
          </a:p>
        </p:txBody>
      </p:sp>
      <p:sp>
        <p:nvSpPr>
          <p:cNvPr id="31" name="Freeform 31" descr="DSC00225.JPG"/>
          <p:cNvSpPr/>
          <p:nvPr/>
        </p:nvSpPr>
        <p:spPr>
          <a:xfrm>
            <a:off x="5157202" y="3375549"/>
            <a:ext cx="2103882" cy="2037064"/>
          </a:xfrm>
          <a:custGeom>
            <a:avLst/>
            <a:gdLst/>
            <a:ahLst/>
            <a:cxnLst/>
            <a:rect l="l" t="t" r="r" b="b"/>
            <a:pathLst>
              <a:path w="2103882" h="2037064">
                <a:moveTo>
                  <a:pt x="0" y="0"/>
                </a:moveTo>
                <a:lnTo>
                  <a:pt x="2103882" y="0"/>
                </a:lnTo>
                <a:lnTo>
                  <a:pt x="2103882" y="2037064"/>
                </a:lnTo>
                <a:lnTo>
                  <a:pt x="0" y="20370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16434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32" name="Freeform 32" descr="_VGS1735.JPG"/>
          <p:cNvSpPr/>
          <p:nvPr/>
        </p:nvSpPr>
        <p:spPr>
          <a:xfrm>
            <a:off x="8527730" y="3349395"/>
            <a:ext cx="2061321" cy="2062851"/>
          </a:xfrm>
          <a:custGeom>
            <a:avLst/>
            <a:gdLst/>
            <a:ahLst/>
            <a:cxnLst/>
            <a:rect l="l" t="t" r="r" b="b"/>
            <a:pathLst>
              <a:path w="2061321" h="2062851">
                <a:moveTo>
                  <a:pt x="0" y="0"/>
                </a:moveTo>
                <a:lnTo>
                  <a:pt x="2061320" y="0"/>
                </a:lnTo>
                <a:lnTo>
                  <a:pt x="2061320" y="2062851"/>
                </a:lnTo>
                <a:lnTo>
                  <a:pt x="0" y="206285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16336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33" name="Freeform 33" descr="Étape 3. Filtrer le placement du média."/>
          <p:cNvSpPr/>
          <p:nvPr/>
        </p:nvSpPr>
        <p:spPr>
          <a:xfrm>
            <a:off x="11849210" y="3395875"/>
            <a:ext cx="2061321" cy="2032927"/>
          </a:xfrm>
          <a:custGeom>
            <a:avLst/>
            <a:gdLst/>
            <a:ahLst/>
            <a:cxnLst/>
            <a:rect l="l" t="t" r="r" b="b"/>
            <a:pathLst>
              <a:path w="2061321" h="2032927">
                <a:moveTo>
                  <a:pt x="0" y="0"/>
                </a:moveTo>
                <a:lnTo>
                  <a:pt x="2061320" y="0"/>
                </a:lnTo>
                <a:lnTo>
                  <a:pt x="2061320" y="2032928"/>
                </a:lnTo>
                <a:lnTo>
                  <a:pt x="0" y="203292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4009" t="-5652" r="-8997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34" name="Freeform 34" descr="Étape 7. Poutre de couronnement.JPG"/>
          <p:cNvSpPr/>
          <p:nvPr/>
        </p:nvSpPr>
        <p:spPr>
          <a:xfrm>
            <a:off x="5080228" y="6311541"/>
            <a:ext cx="2091094" cy="2137678"/>
          </a:xfrm>
          <a:custGeom>
            <a:avLst/>
            <a:gdLst/>
            <a:ahLst/>
            <a:cxnLst/>
            <a:rect l="l" t="t" r="r" b="b"/>
            <a:pathLst>
              <a:path w="2091094" h="2137678">
                <a:moveTo>
                  <a:pt x="0" y="0"/>
                </a:moveTo>
                <a:lnTo>
                  <a:pt x="2091095" y="0"/>
                </a:lnTo>
                <a:lnTo>
                  <a:pt x="2091095" y="2137679"/>
                </a:lnTo>
                <a:lnTo>
                  <a:pt x="0" y="213767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r="-10646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35" name="Freeform 35" descr="Étape 6. Compaction.JPG"/>
          <p:cNvSpPr/>
          <p:nvPr/>
        </p:nvSpPr>
        <p:spPr>
          <a:xfrm>
            <a:off x="8494854" y="6306240"/>
            <a:ext cx="2008677" cy="2122104"/>
          </a:xfrm>
          <a:custGeom>
            <a:avLst/>
            <a:gdLst/>
            <a:ahLst/>
            <a:cxnLst/>
            <a:rect l="l" t="t" r="r" b="b"/>
            <a:pathLst>
              <a:path w="2008677" h="2122104">
                <a:moveTo>
                  <a:pt x="0" y="0"/>
                </a:moveTo>
                <a:lnTo>
                  <a:pt x="2008677" y="0"/>
                </a:lnTo>
                <a:lnTo>
                  <a:pt x="2008677" y="2122104"/>
                </a:lnTo>
                <a:lnTo>
                  <a:pt x="0" y="212210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r="-16337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36" name="Freeform 36" descr="DSC00029"/>
          <p:cNvSpPr/>
          <p:nvPr/>
        </p:nvSpPr>
        <p:spPr>
          <a:xfrm>
            <a:off x="11901686" y="6386518"/>
            <a:ext cx="1941849" cy="2041824"/>
          </a:xfrm>
          <a:custGeom>
            <a:avLst/>
            <a:gdLst/>
            <a:ahLst/>
            <a:cxnLst/>
            <a:rect l="l" t="t" r="r" b="b"/>
            <a:pathLst>
              <a:path w="1941849" h="2041824">
                <a:moveTo>
                  <a:pt x="0" y="0"/>
                </a:moveTo>
                <a:lnTo>
                  <a:pt x="1941848" y="0"/>
                </a:lnTo>
                <a:lnTo>
                  <a:pt x="1941848" y="2041824"/>
                </a:lnTo>
                <a:lnTo>
                  <a:pt x="0" y="204182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r="-15916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37" name="TextBox 37"/>
          <p:cNvSpPr txBox="1"/>
          <p:nvPr/>
        </p:nvSpPr>
        <p:spPr>
          <a:xfrm>
            <a:off x="1348727" y="9393553"/>
            <a:ext cx="15219431" cy="287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26"/>
              </a:lnSpc>
            </a:pPr>
            <a:r>
              <a:rPr lang="en-US" sz="1968" i="1">
                <a:solidFill>
                  <a:srgbClr val="404040"/>
                </a:solidFill>
                <a:latin typeface="Inter Italics"/>
                <a:ea typeface="Inter Italics"/>
                <a:cs typeface="Inter Italics"/>
                <a:sym typeface="Inter Italics"/>
              </a:rPr>
              <a:t>Grâce à la technologie StrataBlock™, 16 structures (106 366 m²) ont été construites en seulement 6 mois sur un unique tronçon.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8C51B079-EDB5-4F02-B390-ED8F96AF3F5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51" y="9581723"/>
            <a:ext cx="1952498" cy="762427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4" name="Freeform 4" descr="D:\Komal\Clients\Strata\PPT\2017\Starta_Logo-No_Soil_Too_Weak.png"/>
          <p:cNvSpPr/>
          <p:nvPr/>
        </p:nvSpPr>
        <p:spPr>
          <a:xfrm>
            <a:off x="16874834" y="9317282"/>
            <a:ext cx="1530625" cy="762426"/>
          </a:xfrm>
          <a:custGeom>
            <a:avLst/>
            <a:gdLst/>
            <a:ahLst/>
            <a:cxnLst/>
            <a:rect l="l" t="t" r="r" b="b"/>
            <a:pathLst>
              <a:path w="1530625" h="762426">
                <a:moveTo>
                  <a:pt x="0" y="0"/>
                </a:moveTo>
                <a:lnTo>
                  <a:pt x="1530625" y="0"/>
                </a:lnTo>
                <a:lnTo>
                  <a:pt x="1530625" y="762425"/>
                </a:lnTo>
                <a:lnTo>
                  <a:pt x="0" y="7624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2" b="-43735"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5" name="Group 5"/>
          <p:cNvGrpSpPr/>
          <p:nvPr/>
        </p:nvGrpSpPr>
        <p:grpSpPr>
          <a:xfrm rot="-10800000">
            <a:off x="583809" y="-1270"/>
            <a:ext cx="12903591" cy="2620491"/>
            <a:chOff x="0" y="0"/>
            <a:chExt cx="17204788" cy="349398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7204817" cy="3494024"/>
            </a:xfrm>
            <a:custGeom>
              <a:avLst/>
              <a:gdLst/>
              <a:ahLst/>
              <a:cxnLst/>
              <a:rect l="l" t="t" r="r" b="b"/>
              <a:pathLst>
                <a:path w="17204817" h="3494024">
                  <a:moveTo>
                    <a:pt x="0" y="0"/>
                  </a:moveTo>
                  <a:lnTo>
                    <a:pt x="17204817" y="0"/>
                  </a:lnTo>
                  <a:lnTo>
                    <a:pt x="17204817" y="3494024"/>
                  </a:lnTo>
                  <a:lnTo>
                    <a:pt x="0" y="3494024"/>
                  </a:lnTo>
                  <a:close/>
                </a:path>
              </a:pathLst>
            </a:custGeom>
            <a:gradFill rotWithShape="1">
              <a:gsLst>
                <a:gs pos="0">
                  <a:srgbClr val="004270">
                    <a:alpha val="100000"/>
                  </a:srgbClr>
                </a:gs>
                <a:gs pos="4000">
                  <a:srgbClr val="004270">
                    <a:alpha val="100000"/>
                  </a:srgbClr>
                </a:gs>
                <a:gs pos="100000">
                  <a:srgbClr val="78A538">
                    <a:alpha val="100000"/>
                  </a:srgbClr>
                </a:gs>
              </a:gsLst>
              <a:lin ang="6088779"/>
            </a:gra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49124" y="736432"/>
            <a:ext cx="12922641" cy="2402391"/>
            <a:chOff x="0" y="0"/>
            <a:chExt cx="17230188" cy="320318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7230217" cy="3203194"/>
            </a:xfrm>
            <a:custGeom>
              <a:avLst/>
              <a:gdLst/>
              <a:ahLst/>
              <a:cxnLst/>
              <a:rect l="l" t="t" r="r" b="b"/>
              <a:pathLst>
                <a:path w="17230217" h="3203194">
                  <a:moveTo>
                    <a:pt x="12700" y="0"/>
                  </a:moveTo>
                  <a:lnTo>
                    <a:pt x="17217517" y="0"/>
                  </a:lnTo>
                  <a:cubicBezTo>
                    <a:pt x="17224502" y="0"/>
                    <a:pt x="17230217" y="5715"/>
                    <a:pt x="17230217" y="12700"/>
                  </a:cubicBezTo>
                  <a:lnTo>
                    <a:pt x="17230217" y="3190494"/>
                  </a:lnTo>
                  <a:cubicBezTo>
                    <a:pt x="17230217" y="3197479"/>
                    <a:pt x="17224502" y="3203194"/>
                    <a:pt x="17217517" y="3203194"/>
                  </a:cubicBezTo>
                  <a:lnTo>
                    <a:pt x="12700" y="3203194"/>
                  </a:lnTo>
                  <a:cubicBezTo>
                    <a:pt x="5715" y="3203194"/>
                    <a:pt x="0" y="3197479"/>
                    <a:pt x="0" y="3190494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3190494"/>
                  </a:lnTo>
                  <a:lnTo>
                    <a:pt x="12700" y="3190494"/>
                  </a:lnTo>
                  <a:lnTo>
                    <a:pt x="12700" y="3177794"/>
                  </a:lnTo>
                  <a:lnTo>
                    <a:pt x="17217517" y="3177794"/>
                  </a:lnTo>
                  <a:lnTo>
                    <a:pt x="17217517" y="3190494"/>
                  </a:lnTo>
                  <a:lnTo>
                    <a:pt x="17204817" y="3190494"/>
                  </a:lnTo>
                  <a:lnTo>
                    <a:pt x="17204817" y="12700"/>
                  </a:lnTo>
                  <a:lnTo>
                    <a:pt x="17217517" y="12700"/>
                  </a:lnTo>
                  <a:lnTo>
                    <a:pt x="17217517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348740" y="3722368"/>
            <a:ext cx="15590520" cy="3279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Fabriqué selon des normes de qualité strictes, en utilisant un fil de polyester spécialisé à haute ténacité et à haute modulation.</a:t>
            </a:r>
          </a:p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Produit conçu et distribué par Strata Systems Inc., USA, à l'échelle mondiale et utilisé sur les cinq continents habités depuis plus de vingt ans, désormais également produit en Inde par Strata India.</a:t>
            </a:r>
          </a:p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Fort d'un héritage de performance et d'acceptation par le ministère des Transports des États-Unis et la Federal Highway Administration des États-Unis.</a:t>
            </a:r>
          </a:p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En Inde, il a été largement adopté par divers consultants en conception et utilisé dans de nombreux projets NH et SH au cours des cinq dernières années.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57300" y="547688"/>
            <a:ext cx="11835246" cy="1988345"/>
            <a:chOff x="0" y="0"/>
            <a:chExt cx="15780328" cy="265112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5780328" cy="2651126"/>
            </a:xfrm>
            <a:custGeom>
              <a:avLst/>
              <a:gdLst/>
              <a:ahLst/>
              <a:cxnLst/>
              <a:rect l="l" t="t" r="r" b="b"/>
              <a:pathLst>
                <a:path w="15780328" h="2651126">
                  <a:moveTo>
                    <a:pt x="0" y="0"/>
                  </a:moveTo>
                  <a:lnTo>
                    <a:pt x="15780328" y="0"/>
                  </a:lnTo>
                  <a:lnTo>
                    <a:pt x="15780328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76200"/>
              <a:ext cx="15780328" cy="25749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480"/>
                </a:lnSpc>
              </a:pPr>
              <a:r>
                <a:rPr lang="en-US" sz="6000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Le renforcement - StrataGrid™</a:t>
              </a:r>
            </a:p>
          </p:txBody>
        </p:sp>
      </p:grpSp>
      <p:sp>
        <p:nvSpPr>
          <p:cNvPr id="13" name="Freeform 13" descr="grille"/>
          <p:cNvSpPr/>
          <p:nvPr/>
        </p:nvSpPr>
        <p:spPr>
          <a:xfrm>
            <a:off x="12766482" y="7022620"/>
            <a:ext cx="4020534" cy="2628900"/>
          </a:xfrm>
          <a:custGeom>
            <a:avLst/>
            <a:gdLst/>
            <a:ahLst/>
            <a:cxnLst/>
            <a:rect l="l" t="t" r="r" b="b"/>
            <a:pathLst>
              <a:path w="4020534" h="2628900">
                <a:moveTo>
                  <a:pt x="0" y="0"/>
                </a:moveTo>
                <a:lnTo>
                  <a:pt x="4020534" y="0"/>
                </a:lnTo>
                <a:lnTo>
                  <a:pt x="4020534" y="2628900"/>
                </a:lnTo>
                <a:lnTo>
                  <a:pt x="0" y="26289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7559"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14" name="Group 14"/>
          <p:cNvGrpSpPr/>
          <p:nvPr/>
        </p:nvGrpSpPr>
        <p:grpSpPr>
          <a:xfrm>
            <a:off x="11961423" y="8440190"/>
            <a:ext cx="1816011" cy="533920"/>
            <a:chOff x="0" y="0"/>
            <a:chExt cx="2421348" cy="711894"/>
          </a:xfrm>
        </p:grpSpPr>
        <p:sp>
          <p:nvSpPr>
            <p:cNvPr id="15" name="Freeform 15"/>
            <p:cNvSpPr/>
            <p:nvPr/>
          </p:nvSpPr>
          <p:spPr>
            <a:xfrm>
              <a:off x="23368" y="1143"/>
              <a:ext cx="2374646" cy="709676"/>
            </a:xfrm>
            <a:custGeom>
              <a:avLst/>
              <a:gdLst/>
              <a:ahLst/>
              <a:cxnLst/>
              <a:rect l="l" t="t" r="r" b="b"/>
              <a:pathLst>
                <a:path w="2374646" h="709676">
                  <a:moveTo>
                    <a:pt x="0" y="648335"/>
                  </a:moveTo>
                  <a:lnTo>
                    <a:pt x="2357755" y="0"/>
                  </a:lnTo>
                  <a:lnTo>
                    <a:pt x="2374646" y="61214"/>
                  </a:lnTo>
                  <a:lnTo>
                    <a:pt x="16764" y="709676"/>
                  </a:lnTo>
                  <a:close/>
                </a:path>
              </a:pathLst>
            </a:custGeom>
            <a:solidFill>
              <a:srgbClr val="5B8D45"/>
            </a:soli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695951" y="7804922"/>
            <a:ext cx="1376384" cy="203125"/>
            <a:chOff x="0" y="0"/>
            <a:chExt cx="1835178" cy="270834"/>
          </a:xfrm>
        </p:grpSpPr>
        <p:sp>
          <p:nvSpPr>
            <p:cNvPr id="17" name="Freeform 17"/>
            <p:cNvSpPr/>
            <p:nvPr/>
          </p:nvSpPr>
          <p:spPr>
            <a:xfrm>
              <a:off x="28067" y="254"/>
              <a:ext cx="1779016" cy="270383"/>
            </a:xfrm>
            <a:custGeom>
              <a:avLst/>
              <a:gdLst/>
              <a:ahLst/>
              <a:cxnLst/>
              <a:rect l="l" t="t" r="r" b="b"/>
              <a:pathLst>
                <a:path w="1779016" h="270383">
                  <a:moveTo>
                    <a:pt x="0" y="207264"/>
                  </a:moveTo>
                  <a:lnTo>
                    <a:pt x="1771650" y="0"/>
                  </a:lnTo>
                  <a:lnTo>
                    <a:pt x="1779016" y="63119"/>
                  </a:lnTo>
                  <a:lnTo>
                    <a:pt x="7366" y="270383"/>
                  </a:lnTo>
                  <a:close/>
                </a:path>
              </a:pathLst>
            </a:custGeom>
            <a:solidFill>
              <a:srgbClr val="5B8D45"/>
            </a:soli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622077" y="7651269"/>
            <a:ext cx="2726290" cy="564849"/>
            <a:chOff x="0" y="0"/>
            <a:chExt cx="3635054" cy="753132"/>
          </a:xfrm>
        </p:grpSpPr>
        <p:sp>
          <p:nvSpPr>
            <p:cNvPr id="19" name="Freeform 19"/>
            <p:cNvSpPr/>
            <p:nvPr/>
          </p:nvSpPr>
          <p:spPr>
            <a:xfrm>
              <a:off x="6350" y="6356"/>
              <a:ext cx="3622294" cy="740418"/>
            </a:xfrm>
            <a:custGeom>
              <a:avLst/>
              <a:gdLst/>
              <a:ahLst/>
              <a:cxnLst/>
              <a:rect l="l" t="t" r="r" b="b"/>
              <a:pathLst>
                <a:path w="3622294" h="740418">
                  <a:moveTo>
                    <a:pt x="0" y="0"/>
                  </a:moveTo>
                  <a:lnTo>
                    <a:pt x="3622294" y="0"/>
                  </a:lnTo>
                  <a:lnTo>
                    <a:pt x="3622294" y="740418"/>
                  </a:lnTo>
                  <a:lnTo>
                    <a:pt x="0" y="740418"/>
                  </a:lnTo>
                  <a:close/>
                </a:path>
              </a:pathLst>
            </a:custGeom>
            <a:solidFill>
              <a:srgbClr val="5B8D45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0" y="0"/>
              <a:ext cx="3634994" cy="753129"/>
            </a:xfrm>
            <a:custGeom>
              <a:avLst/>
              <a:gdLst/>
              <a:ahLst/>
              <a:cxnLst/>
              <a:rect l="l" t="t" r="r" b="b"/>
              <a:pathLst>
                <a:path w="3634994" h="753129">
                  <a:moveTo>
                    <a:pt x="6350" y="0"/>
                  </a:moveTo>
                  <a:lnTo>
                    <a:pt x="3628644" y="0"/>
                  </a:lnTo>
                  <a:cubicBezTo>
                    <a:pt x="3632200" y="0"/>
                    <a:pt x="3634994" y="2796"/>
                    <a:pt x="3634994" y="6356"/>
                  </a:cubicBezTo>
                  <a:lnTo>
                    <a:pt x="3634994" y="746774"/>
                  </a:lnTo>
                  <a:cubicBezTo>
                    <a:pt x="3634994" y="750333"/>
                    <a:pt x="3632200" y="753129"/>
                    <a:pt x="3628644" y="753129"/>
                  </a:cubicBezTo>
                  <a:lnTo>
                    <a:pt x="6350" y="753129"/>
                  </a:lnTo>
                  <a:cubicBezTo>
                    <a:pt x="2794" y="753129"/>
                    <a:pt x="0" y="750333"/>
                    <a:pt x="0" y="746774"/>
                  </a:cubicBezTo>
                  <a:lnTo>
                    <a:pt x="0" y="6356"/>
                  </a:lnTo>
                  <a:cubicBezTo>
                    <a:pt x="0" y="2796"/>
                    <a:pt x="2794" y="0"/>
                    <a:pt x="6350" y="0"/>
                  </a:cubicBezTo>
                  <a:moveTo>
                    <a:pt x="6350" y="12711"/>
                  </a:moveTo>
                  <a:lnTo>
                    <a:pt x="6350" y="6356"/>
                  </a:lnTo>
                  <a:lnTo>
                    <a:pt x="12700" y="6356"/>
                  </a:lnTo>
                  <a:lnTo>
                    <a:pt x="12700" y="746774"/>
                  </a:lnTo>
                  <a:lnTo>
                    <a:pt x="6350" y="746774"/>
                  </a:lnTo>
                  <a:lnTo>
                    <a:pt x="6350" y="740418"/>
                  </a:lnTo>
                  <a:lnTo>
                    <a:pt x="3628644" y="740418"/>
                  </a:lnTo>
                  <a:lnTo>
                    <a:pt x="3628644" y="746774"/>
                  </a:lnTo>
                  <a:lnTo>
                    <a:pt x="3622294" y="746774"/>
                  </a:lnTo>
                  <a:lnTo>
                    <a:pt x="3622294" y="6356"/>
                  </a:lnTo>
                  <a:lnTo>
                    <a:pt x="3628644" y="6356"/>
                  </a:lnTo>
                  <a:lnTo>
                    <a:pt x="3628644" y="12711"/>
                  </a:lnTo>
                  <a:lnTo>
                    <a:pt x="6350" y="12711"/>
                  </a:lnTo>
                  <a:close/>
                </a:path>
              </a:pathLst>
            </a:custGeom>
            <a:solidFill>
              <a:srgbClr val="5B8D45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0"/>
              <a:ext cx="3635054" cy="7531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78"/>
                </a:lnSpc>
              </a:pPr>
              <a:r>
                <a:rPr lang="en-US" sz="2148" spc="-4">
                  <a:solidFill>
                    <a:srgbClr val="FFFFFF"/>
                  </a:solidFill>
                  <a:latin typeface="Vollkorn"/>
                  <a:ea typeface="Vollkorn"/>
                  <a:cs typeface="Vollkorn"/>
                  <a:sym typeface="Vollkorn"/>
                </a:rPr>
                <a:t>Direction transversale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826184" y="8749028"/>
            <a:ext cx="3522183" cy="692887"/>
            <a:chOff x="0" y="0"/>
            <a:chExt cx="4696244" cy="923849"/>
          </a:xfrm>
        </p:grpSpPr>
        <p:sp>
          <p:nvSpPr>
            <p:cNvPr id="23" name="Freeform 23"/>
            <p:cNvSpPr/>
            <p:nvPr/>
          </p:nvSpPr>
          <p:spPr>
            <a:xfrm>
              <a:off x="6350" y="7796"/>
              <a:ext cx="4683506" cy="908258"/>
            </a:xfrm>
            <a:custGeom>
              <a:avLst/>
              <a:gdLst/>
              <a:ahLst/>
              <a:cxnLst/>
              <a:rect l="l" t="t" r="r" b="b"/>
              <a:pathLst>
                <a:path w="4683506" h="908258">
                  <a:moveTo>
                    <a:pt x="0" y="0"/>
                  </a:moveTo>
                  <a:lnTo>
                    <a:pt x="4683506" y="0"/>
                  </a:lnTo>
                  <a:lnTo>
                    <a:pt x="4683506" y="908258"/>
                  </a:lnTo>
                  <a:lnTo>
                    <a:pt x="0" y="908258"/>
                  </a:lnTo>
                  <a:close/>
                </a:path>
              </a:pathLst>
            </a:custGeom>
            <a:solidFill>
              <a:srgbClr val="5B8D45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0" y="0"/>
              <a:ext cx="4696206" cy="923850"/>
            </a:xfrm>
            <a:custGeom>
              <a:avLst/>
              <a:gdLst/>
              <a:ahLst/>
              <a:cxnLst/>
              <a:rect l="l" t="t" r="r" b="b"/>
              <a:pathLst>
                <a:path w="4696206" h="923850">
                  <a:moveTo>
                    <a:pt x="6350" y="0"/>
                  </a:moveTo>
                  <a:lnTo>
                    <a:pt x="4689856" y="0"/>
                  </a:lnTo>
                  <a:cubicBezTo>
                    <a:pt x="4693412" y="0"/>
                    <a:pt x="4696206" y="3430"/>
                    <a:pt x="4696206" y="7796"/>
                  </a:cubicBezTo>
                  <a:lnTo>
                    <a:pt x="4696206" y="916054"/>
                  </a:lnTo>
                  <a:cubicBezTo>
                    <a:pt x="4696206" y="920420"/>
                    <a:pt x="4693412" y="923850"/>
                    <a:pt x="4689856" y="923850"/>
                  </a:cubicBezTo>
                  <a:lnTo>
                    <a:pt x="6350" y="923850"/>
                  </a:lnTo>
                  <a:cubicBezTo>
                    <a:pt x="2794" y="923850"/>
                    <a:pt x="0" y="920420"/>
                    <a:pt x="0" y="916054"/>
                  </a:cubicBezTo>
                  <a:lnTo>
                    <a:pt x="0" y="7796"/>
                  </a:lnTo>
                  <a:cubicBezTo>
                    <a:pt x="0" y="3430"/>
                    <a:pt x="2794" y="0"/>
                    <a:pt x="6350" y="0"/>
                  </a:cubicBezTo>
                  <a:moveTo>
                    <a:pt x="6350" y="15592"/>
                  </a:moveTo>
                  <a:lnTo>
                    <a:pt x="6350" y="7796"/>
                  </a:lnTo>
                  <a:lnTo>
                    <a:pt x="12700" y="7796"/>
                  </a:lnTo>
                  <a:lnTo>
                    <a:pt x="12700" y="916054"/>
                  </a:lnTo>
                  <a:lnTo>
                    <a:pt x="6350" y="916054"/>
                  </a:lnTo>
                  <a:lnTo>
                    <a:pt x="6350" y="908258"/>
                  </a:lnTo>
                  <a:lnTo>
                    <a:pt x="4689856" y="908258"/>
                  </a:lnTo>
                  <a:lnTo>
                    <a:pt x="4689856" y="916054"/>
                  </a:lnTo>
                  <a:lnTo>
                    <a:pt x="4683506" y="916054"/>
                  </a:lnTo>
                  <a:lnTo>
                    <a:pt x="4683506" y="7796"/>
                  </a:lnTo>
                  <a:lnTo>
                    <a:pt x="4689856" y="7796"/>
                  </a:lnTo>
                  <a:lnTo>
                    <a:pt x="4689856" y="15592"/>
                  </a:lnTo>
                  <a:lnTo>
                    <a:pt x="6350" y="15592"/>
                  </a:lnTo>
                  <a:close/>
                </a:path>
              </a:pathLst>
            </a:custGeom>
            <a:solidFill>
              <a:srgbClr val="5B8D45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4696244" cy="9333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240"/>
                </a:lnSpc>
              </a:pPr>
              <a:r>
                <a:rPr lang="en-US" sz="2700" spc="-6">
                  <a:solidFill>
                    <a:srgbClr val="FFFFFF"/>
                  </a:solidFill>
                  <a:latin typeface="Vollkorn"/>
                  <a:ea typeface="Vollkorn"/>
                  <a:cs typeface="Vollkorn"/>
                  <a:sym typeface="Vollkorn"/>
                </a:rPr>
                <a:t>Sens de la machine</a:t>
              </a:r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D87E9897-4962-4557-B729-580D00E3BA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51" y="9581723"/>
            <a:ext cx="1952498" cy="762427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4" name="Freeform 4" descr="D:\Komal\Clients\Strata\PPT\2017\Starta_Logo-No_Soil_Too_Weak.png"/>
          <p:cNvSpPr/>
          <p:nvPr/>
        </p:nvSpPr>
        <p:spPr>
          <a:xfrm>
            <a:off x="16874834" y="9317282"/>
            <a:ext cx="1530625" cy="762426"/>
          </a:xfrm>
          <a:custGeom>
            <a:avLst/>
            <a:gdLst/>
            <a:ahLst/>
            <a:cxnLst/>
            <a:rect l="l" t="t" r="r" b="b"/>
            <a:pathLst>
              <a:path w="1530625" h="762426">
                <a:moveTo>
                  <a:pt x="0" y="0"/>
                </a:moveTo>
                <a:lnTo>
                  <a:pt x="1530625" y="0"/>
                </a:lnTo>
                <a:lnTo>
                  <a:pt x="1530625" y="762425"/>
                </a:lnTo>
                <a:lnTo>
                  <a:pt x="0" y="7624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2" b="-43735"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5" name="Group 5"/>
          <p:cNvGrpSpPr/>
          <p:nvPr/>
        </p:nvGrpSpPr>
        <p:grpSpPr>
          <a:xfrm rot="-10800000">
            <a:off x="583809" y="-1270"/>
            <a:ext cx="12903591" cy="2620491"/>
            <a:chOff x="0" y="0"/>
            <a:chExt cx="17204788" cy="349398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7204817" cy="3494024"/>
            </a:xfrm>
            <a:custGeom>
              <a:avLst/>
              <a:gdLst/>
              <a:ahLst/>
              <a:cxnLst/>
              <a:rect l="l" t="t" r="r" b="b"/>
              <a:pathLst>
                <a:path w="17204817" h="3494024">
                  <a:moveTo>
                    <a:pt x="0" y="0"/>
                  </a:moveTo>
                  <a:lnTo>
                    <a:pt x="17204817" y="0"/>
                  </a:lnTo>
                  <a:lnTo>
                    <a:pt x="17204817" y="3494024"/>
                  </a:lnTo>
                  <a:lnTo>
                    <a:pt x="0" y="3494024"/>
                  </a:lnTo>
                  <a:close/>
                </a:path>
              </a:pathLst>
            </a:custGeom>
            <a:gradFill rotWithShape="1">
              <a:gsLst>
                <a:gs pos="0">
                  <a:srgbClr val="004270">
                    <a:alpha val="100000"/>
                  </a:srgbClr>
                </a:gs>
                <a:gs pos="4000">
                  <a:srgbClr val="004270">
                    <a:alpha val="100000"/>
                  </a:srgbClr>
                </a:gs>
                <a:gs pos="100000">
                  <a:srgbClr val="78A538">
                    <a:alpha val="100000"/>
                  </a:srgbClr>
                </a:gs>
              </a:gsLst>
              <a:lin ang="6088779"/>
            </a:gra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49124" y="736432"/>
            <a:ext cx="12922641" cy="2402391"/>
            <a:chOff x="0" y="0"/>
            <a:chExt cx="17230188" cy="320318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7230217" cy="3203194"/>
            </a:xfrm>
            <a:custGeom>
              <a:avLst/>
              <a:gdLst/>
              <a:ahLst/>
              <a:cxnLst/>
              <a:rect l="l" t="t" r="r" b="b"/>
              <a:pathLst>
                <a:path w="17230217" h="3203194">
                  <a:moveTo>
                    <a:pt x="12700" y="0"/>
                  </a:moveTo>
                  <a:lnTo>
                    <a:pt x="17217517" y="0"/>
                  </a:lnTo>
                  <a:cubicBezTo>
                    <a:pt x="17224502" y="0"/>
                    <a:pt x="17230217" y="5715"/>
                    <a:pt x="17230217" y="12700"/>
                  </a:cubicBezTo>
                  <a:lnTo>
                    <a:pt x="17230217" y="3190494"/>
                  </a:lnTo>
                  <a:cubicBezTo>
                    <a:pt x="17230217" y="3197479"/>
                    <a:pt x="17224502" y="3203194"/>
                    <a:pt x="17217517" y="3203194"/>
                  </a:cubicBezTo>
                  <a:lnTo>
                    <a:pt x="12700" y="3203194"/>
                  </a:lnTo>
                  <a:cubicBezTo>
                    <a:pt x="5715" y="3203194"/>
                    <a:pt x="0" y="3197479"/>
                    <a:pt x="0" y="3190494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3190494"/>
                  </a:lnTo>
                  <a:lnTo>
                    <a:pt x="12700" y="3190494"/>
                  </a:lnTo>
                  <a:lnTo>
                    <a:pt x="12700" y="3177794"/>
                  </a:lnTo>
                  <a:lnTo>
                    <a:pt x="17217517" y="3177794"/>
                  </a:lnTo>
                  <a:lnTo>
                    <a:pt x="17217517" y="3190494"/>
                  </a:lnTo>
                  <a:lnTo>
                    <a:pt x="17204817" y="3190494"/>
                  </a:lnTo>
                  <a:lnTo>
                    <a:pt x="17204817" y="12700"/>
                  </a:lnTo>
                  <a:lnTo>
                    <a:pt x="17217517" y="12700"/>
                  </a:lnTo>
                  <a:lnTo>
                    <a:pt x="17217517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348740" y="3722368"/>
            <a:ext cx="7703820" cy="18318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Le revêtement bitumineux modifié par des polymères offre une protection UV supérieure ainsi que des propriétés chimiques et mécaniques au sein de la masse du sol.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57300" y="547688"/>
            <a:ext cx="11835246" cy="1988345"/>
            <a:chOff x="0" y="0"/>
            <a:chExt cx="15780328" cy="265112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5780328" cy="2651126"/>
            </a:xfrm>
            <a:custGeom>
              <a:avLst/>
              <a:gdLst/>
              <a:ahLst/>
              <a:cxnLst/>
              <a:rect l="l" t="t" r="r" b="b"/>
              <a:pathLst>
                <a:path w="15780328" h="2651126">
                  <a:moveTo>
                    <a:pt x="0" y="0"/>
                  </a:moveTo>
                  <a:lnTo>
                    <a:pt x="15780328" y="0"/>
                  </a:lnTo>
                  <a:lnTo>
                    <a:pt x="15780328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76200"/>
              <a:ext cx="15780328" cy="25749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480"/>
                </a:lnSpc>
              </a:pPr>
              <a:r>
                <a:rPr lang="en-US" sz="6000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StrataGrid™ - Caractéristiques</a:t>
              </a:r>
            </a:p>
          </p:txBody>
        </p:sp>
      </p:grpSp>
      <p:sp>
        <p:nvSpPr>
          <p:cNvPr id="13" name="Freeform 13" descr="Déploiement de la grille 2.jpg"/>
          <p:cNvSpPr/>
          <p:nvPr/>
        </p:nvSpPr>
        <p:spPr>
          <a:xfrm>
            <a:off x="9301395" y="3657599"/>
            <a:ext cx="7582301" cy="5691114"/>
          </a:xfrm>
          <a:custGeom>
            <a:avLst/>
            <a:gdLst/>
            <a:ahLst/>
            <a:cxnLst/>
            <a:rect l="l" t="t" r="r" b="b"/>
            <a:pathLst>
              <a:path w="7582301" h="5691114">
                <a:moveTo>
                  <a:pt x="0" y="0"/>
                </a:moveTo>
                <a:lnTo>
                  <a:pt x="7582301" y="0"/>
                </a:lnTo>
                <a:lnTo>
                  <a:pt x="7582301" y="5691113"/>
                </a:lnTo>
                <a:lnTo>
                  <a:pt x="0" y="56911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3"/>
            </a:stretch>
          </a:blipFill>
        </p:spPr>
        <p:txBody>
          <a:bodyPr/>
          <a:lstStyle/>
          <a:p>
            <a:endParaRPr lang="en-IN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3F47F5B-B4E9-4AEE-B47A-57754928C5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51" y="9581723"/>
            <a:ext cx="1952498" cy="762427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4" name="Freeform 4" descr="D:\Komal\Clients\Strata\PPT\2017\Starta_Logo-No_Soil_Too_Weak.png"/>
          <p:cNvSpPr/>
          <p:nvPr/>
        </p:nvSpPr>
        <p:spPr>
          <a:xfrm>
            <a:off x="16874834" y="9317282"/>
            <a:ext cx="1530625" cy="762426"/>
          </a:xfrm>
          <a:custGeom>
            <a:avLst/>
            <a:gdLst/>
            <a:ahLst/>
            <a:cxnLst/>
            <a:rect l="l" t="t" r="r" b="b"/>
            <a:pathLst>
              <a:path w="1530625" h="762426">
                <a:moveTo>
                  <a:pt x="0" y="0"/>
                </a:moveTo>
                <a:lnTo>
                  <a:pt x="1530625" y="0"/>
                </a:lnTo>
                <a:lnTo>
                  <a:pt x="1530625" y="762425"/>
                </a:lnTo>
                <a:lnTo>
                  <a:pt x="0" y="7624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2" b="-43735"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5" name="Group 5"/>
          <p:cNvGrpSpPr/>
          <p:nvPr/>
        </p:nvGrpSpPr>
        <p:grpSpPr>
          <a:xfrm rot="-10800000">
            <a:off x="583809" y="-1270"/>
            <a:ext cx="12903591" cy="2620491"/>
            <a:chOff x="0" y="0"/>
            <a:chExt cx="17204788" cy="349398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7204817" cy="3494024"/>
            </a:xfrm>
            <a:custGeom>
              <a:avLst/>
              <a:gdLst/>
              <a:ahLst/>
              <a:cxnLst/>
              <a:rect l="l" t="t" r="r" b="b"/>
              <a:pathLst>
                <a:path w="17204817" h="3494024">
                  <a:moveTo>
                    <a:pt x="0" y="0"/>
                  </a:moveTo>
                  <a:lnTo>
                    <a:pt x="17204817" y="0"/>
                  </a:lnTo>
                  <a:lnTo>
                    <a:pt x="17204817" y="3494024"/>
                  </a:lnTo>
                  <a:lnTo>
                    <a:pt x="0" y="3494024"/>
                  </a:lnTo>
                  <a:close/>
                </a:path>
              </a:pathLst>
            </a:custGeom>
            <a:gradFill rotWithShape="1">
              <a:gsLst>
                <a:gs pos="0">
                  <a:srgbClr val="004270">
                    <a:alpha val="100000"/>
                  </a:srgbClr>
                </a:gs>
                <a:gs pos="4000">
                  <a:srgbClr val="004270">
                    <a:alpha val="100000"/>
                  </a:srgbClr>
                </a:gs>
                <a:gs pos="100000">
                  <a:srgbClr val="78A538">
                    <a:alpha val="100000"/>
                  </a:srgbClr>
                </a:gs>
              </a:gsLst>
              <a:lin ang="6088779"/>
            </a:gra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49124" y="736432"/>
            <a:ext cx="12922641" cy="2402391"/>
            <a:chOff x="0" y="0"/>
            <a:chExt cx="17230188" cy="320318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7230217" cy="3203194"/>
            </a:xfrm>
            <a:custGeom>
              <a:avLst/>
              <a:gdLst/>
              <a:ahLst/>
              <a:cxnLst/>
              <a:rect l="l" t="t" r="r" b="b"/>
              <a:pathLst>
                <a:path w="17230217" h="3203194">
                  <a:moveTo>
                    <a:pt x="12700" y="0"/>
                  </a:moveTo>
                  <a:lnTo>
                    <a:pt x="17217517" y="0"/>
                  </a:lnTo>
                  <a:cubicBezTo>
                    <a:pt x="17224502" y="0"/>
                    <a:pt x="17230217" y="5715"/>
                    <a:pt x="17230217" y="12700"/>
                  </a:cubicBezTo>
                  <a:lnTo>
                    <a:pt x="17230217" y="3190494"/>
                  </a:lnTo>
                  <a:cubicBezTo>
                    <a:pt x="17230217" y="3197479"/>
                    <a:pt x="17224502" y="3203194"/>
                    <a:pt x="17217517" y="3203194"/>
                  </a:cubicBezTo>
                  <a:lnTo>
                    <a:pt x="12700" y="3203194"/>
                  </a:lnTo>
                  <a:cubicBezTo>
                    <a:pt x="5715" y="3203194"/>
                    <a:pt x="0" y="3197479"/>
                    <a:pt x="0" y="3190494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3190494"/>
                  </a:lnTo>
                  <a:lnTo>
                    <a:pt x="12700" y="3190494"/>
                  </a:lnTo>
                  <a:lnTo>
                    <a:pt x="12700" y="3177794"/>
                  </a:lnTo>
                  <a:lnTo>
                    <a:pt x="17217517" y="3177794"/>
                  </a:lnTo>
                  <a:lnTo>
                    <a:pt x="17217517" y="3190494"/>
                  </a:lnTo>
                  <a:lnTo>
                    <a:pt x="17204817" y="3190494"/>
                  </a:lnTo>
                  <a:lnTo>
                    <a:pt x="17204817" y="12700"/>
                  </a:lnTo>
                  <a:lnTo>
                    <a:pt x="17217517" y="12700"/>
                  </a:lnTo>
                  <a:lnTo>
                    <a:pt x="17217517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348740" y="3722368"/>
            <a:ext cx="7703820" cy="3279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Le procédé de revêtement bitumineux modifié par polymère de StrataGrid™ soumet la fibre de polyester à une chaleur considérablement inférieure à celle de toute autre géogrille revêtue, réduisant ainsi la dégradation des fibres et maîtrisant l'allongement.</a:t>
            </a:r>
          </a:p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Les délicates ouvertures du StrataGrid™ procurent une friction accrue au sol.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57300" y="547688"/>
            <a:ext cx="11835246" cy="1988345"/>
            <a:chOff x="0" y="0"/>
            <a:chExt cx="15780328" cy="265112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5780328" cy="2651126"/>
            </a:xfrm>
            <a:custGeom>
              <a:avLst/>
              <a:gdLst/>
              <a:ahLst/>
              <a:cxnLst/>
              <a:rect l="l" t="t" r="r" b="b"/>
              <a:pathLst>
                <a:path w="15780328" h="2651126">
                  <a:moveTo>
                    <a:pt x="0" y="0"/>
                  </a:moveTo>
                  <a:lnTo>
                    <a:pt x="15780328" y="0"/>
                  </a:lnTo>
                  <a:lnTo>
                    <a:pt x="15780328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76200"/>
              <a:ext cx="15780328" cy="25749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480"/>
                </a:lnSpc>
              </a:pPr>
              <a:r>
                <a:rPr lang="en-US" sz="6000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StrataGrid™ - Caractéristiques</a:t>
              </a:r>
            </a:p>
          </p:txBody>
        </p:sp>
      </p:grpSp>
      <p:sp>
        <p:nvSpPr>
          <p:cNvPr id="13" name="Freeform 13" descr="stratagrid_3.jpg"/>
          <p:cNvSpPr/>
          <p:nvPr/>
        </p:nvSpPr>
        <p:spPr>
          <a:xfrm>
            <a:off x="9366234" y="3657597"/>
            <a:ext cx="7660635" cy="5346293"/>
          </a:xfrm>
          <a:custGeom>
            <a:avLst/>
            <a:gdLst/>
            <a:ahLst/>
            <a:cxnLst/>
            <a:rect l="l" t="t" r="r" b="b"/>
            <a:pathLst>
              <a:path w="7660635" h="5346293">
                <a:moveTo>
                  <a:pt x="0" y="0"/>
                </a:moveTo>
                <a:lnTo>
                  <a:pt x="7660635" y="0"/>
                </a:lnTo>
                <a:lnTo>
                  <a:pt x="7660635" y="5346293"/>
                </a:lnTo>
                <a:lnTo>
                  <a:pt x="0" y="53462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16" b="-9591"/>
            </a:stretch>
          </a:blipFill>
        </p:spPr>
        <p:txBody>
          <a:bodyPr/>
          <a:lstStyle/>
          <a:p>
            <a:endParaRPr lang="en-IN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9A9F4B6-8774-4AE0-8647-60E45A6FFF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51" y="9581723"/>
            <a:ext cx="1952498" cy="762427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4" name="Freeform 4" descr="D:\Komal\Clients\Strata\PPT\2017\Starta_Logo-No_Soil_Too_Weak.png"/>
          <p:cNvSpPr/>
          <p:nvPr/>
        </p:nvSpPr>
        <p:spPr>
          <a:xfrm>
            <a:off x="16874834" y="9317282"/>
            <a:ext cx="1530625" cy="762426"/>
          </a:xfrm>
          <a:custGeom>
            <a:avLst/>
            <a:gdLst/>
            <a:ahLst/>
            <a:cxnLst/>
            <a:rect l="l" t="t" r="r" b="b"/>
            <a:pathLst>
              <a:path w="1530625" h="762426">
                <a:moveTo>
                  <a:pt x="0" y="0"/>
                </a:moveTo>
                <a:lnTo>
                  <a:pt x="1530625" y="0"/>
                </a:lnTo>
                <a:lnTo>
                  <a:pt x="1530625" y="762425"/>
                </a:lnTo>
                <a:lnTo>
                  <a:pt x="0" y="7624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2" b="-43735"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5" name="Group 5"/>
          <p:cNvGrpSpPr/>
          <p:nvPr/>
        </p:nvGrpSpPr>
        <p:grpSpPr>
          <a:xfrm rot="-10800000">
            <a:off x="583809" y="-1270"/>
            <a:ext cx="12903591" cy="2620491"/>
            <a:chOff x="0" y="0"/>
            <a:chExt cx="17204788" cy="349398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7204817" cy="3494024"/>
            </a:xfrm>
            <a:custGeom>
              <a:avLst/>
              <a:gdLst/>
              <a:ahLst/>
              <a:cxnLst/>
              <a:rect l="l" t="t" r="r" b="b"/>
              <a:pathLst>
                <a:path w="17204817" h="3494024">
                  <a:moveTo>
                    <a:pt x="0" y="0"/>
                  </a:moveTo>
                  <a:lnTo>
                    <a:pt x="17204817" y="0"/>
                  </a:lnTo>
                  <a:lnTo>
                    <a:pt x="17204817" y="3494024"/>
                  </a:lnTo>
                  <a:lnTo>
                    <a:pt x="0" y="3494024"/>
                  </a:lnTo>
                  <a:close/>
                </a:path>
              </a:pathLst>
            </a:custGeom>
            <a:gradFill rotWithShape="1">
              <a:gsLst>
                <a:gs pos="0">
                  <a:srgbClr val="004270">
                    <a:alpha val="100000"/>
                  </a:srgbClr>
                </a:gs>
                <a:gs pos="4000">
                  <a:srgbClr val="004270">
                    <a:alpha val="100000"/>
                  </a:srgbClr>
                </a:gs>
                <a:gs pos="100000">
                  <a:srgbClr val="78A538">
                    <a:alpha val="100000"/>
                  </a:srgbClr>
                </a:gs>
              </a:gsLst>
              <a:lin ang="6088779"/>
            </a:gra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49124" y="736432"/>
            <a:ext cx="12922641" cy="2402391"/>
            <a:chOff x="0" y="0"/>
            <a:chExt cx="17230188" cy="320318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7230217" cy="3203194"/>
            </a:xfrm>
            <a:custGeom>
              <a:avLst/>
              <a:gdLst/>
              <a:ahLst/>
              <a:cxnLst/>
              <a:rect l="l" t="t" r="r" b="b"/>
              <a:pathLst>
                <a:path w="17230217" h="3203194">
                  <a:moveTo>
                    <a:pt x="12700" y="0"/>
                  </a:moveTo>
                  <a:lnTo>
                    <a:pt x="17217517" y="0"/>
                  </a:lnTo>
                  <a:cubicBezTo>
                    <a:pt x="17224502" y="0"/>
                    <a:pt x="17230217" y="5715"/>
                    <a:pt x="17230217" y="12700"/>
                  </a:cubicBezTo>
                  <a:lnTo>
                    <a:pt x="17230217" y="3190494"/>
                  </a:lnTo>
                  <a:cubicBezTo>
                    <a:pt x="17230217" y="3197479"/>
                    <a:pt x="17224502" y="3203194"/>
                    <a:pt x="17217517" y="3203194"/>
                  </a:cubicBezTo>
                  <a:lnTo>
                    <a:pt x="12700" y="3203194"/>
                  </a:lnTo>
                  <a:cubicBezTo>
                    <a:pt x="5715" y="3203194"/>
                    <a:pt x="0" y="3197479"/>
                    <a:pt x="0" y="3190494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3190494"/>
                  </a:lnTo>
                  <a:lnTo>
                    <a:pt x="12700" y="3190494"/>
                  </a:lnTo>
                  <a:lnTo>
                    <a:pt x="12700" y="3177794"/>
                  </a:lnTo>
                  <a:lnTo>
                    <a:pt x="17217517" y="3177794"/>
                  </a:lnTo>
                  <a:lnTo>
                    <a:pt x="17217517" y="3190494"/>
                  </a:lnTo>
                  <a:lnTo>
                    <a:pt x="17204817" y="3190494"/>
                  </a:lnTo>
                  <a:lnTo>
                    <a:pt x="17204817" y="12700"/>
                  </a:lnTo>
                  <a:lnTo>
                    <a:pt x="17217517" y="12700"/>
                  </a:lnTo>
                  <a:lnTo>
                    <a:pt x="17217517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348740" y="3722368"/>
            <a:ext cx="7703820" cy="43654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StrataGrid™ est conçu en largeurs sur mesure afin de prévenir les erreurs de découpe de grille sur les chantiers.</a:t>
            </a:r>
          </a:p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Différentes géométries d'ouverture et codes de couleur pour tous les rouleaux de géogrille, facilitant l'identification des divers styles afin de prévenir les erreurs sur le site.</a:t>
            </a:r>
          </a:p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La largeur sur mesure le rend pratique à entreposer, à manipuler et à installer.</a:t>
            </a:r>
          </a:p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Se déploie et se positionne à plat sans se courber lors de l'installation.</a:t>
            </a:r>
          </a:p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Pratique à mettre en place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57300" y="547688"/>
            <a:ext cx="11835246" cy="1988345"/>
            <a:chOff x="0" y="0"/>
            <a:chExt cx="15780328" cy="265112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5780328" cy="2651126"/>
            </a:xfrm>
            <a:custGeom>
              <a:avLst/>
              <a:gdLst/>
              <a:ahLst/>
              <a:cxnLst/>
              <a:rect l="l" t="t" r="r" b="b"/>
              <a:pathLst>
                <a:path w="15780328" h="2651126">
                  <a:moveTo>
                    <a:pt x="0" y="0"/>
                  </a:moveTo>
                  <a:lnTo>
                    <a:pt x="15780328" y="0"/>
                  </a:lnTo>
                  <a:lnTo>
                    <a:pt x="15780328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76200"/>
              <a:ext cx="15780328" cy="25749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480"/>
                </a:lnSpc>
              </a:pPr>
              <a:r>
                <a:rPr lang="en-US" sz="6000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Propriétés du cylindre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9659121" y="8667511"/>
            <a:ext cx="6160840" cy="952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20"/>
              </a:lnSpc>
            </a:pPr>
            <a:r>
              <a:rPr lang="en-US" sz="21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Largeur standard – 1,9 m Largeur maximale – 3,8 m Longueurs disponibles – 100 m ou longueurs sur mesure</a:t>
            </a:r>
          </a:p>
        </p:txBody>
      </p:sp>
      <p:sp>
        <p:nvSpPr>
          <p:cNvPr id="14" name="Freeform 14" descr="IMG_0045"/>
          <p:cNvSpPr/>
          <p:nvPr/>
        </p:nvSpPr>
        <p:spPr>
          <a:xfrm>
            <a:off x="9567681" y="3657599"/>
            <a:ext cx="7049728" cy="4794246"/>
          </a:xfrm>
          <a:custGeom>
            <a:avLst/>
            <a:gdLst/>
            <a:ahLst/>
            <a:cxnLst/>
            <a:rect l="l" t="t" r="r" b="b"/>
            <a:pathLst>
              <a:path w="7049728" h="4794246">
                <a:moveTo>
                  <a:pt x="0" y="0"/>
                </a:moveTo>
                <a:lnTo>
                  <a:pt x="7049729" y="0"/>
                </a:lnTo>
                <a:lnTo>
                  <a:pt x="7049729" y="4794245"/>
                </a:lnTo>
                <a:lnTo>
                  <a:pt x="0" y="47942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007" b="-8229"/>
            </a:stretch>
          </a:blipFill>
        </p:spPr>
        <p:txBody>
          <a:bodyPr/>
          <a:lstStyle/>
          <a:p>
            <a:endParaRPr lang="en-IN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FD05E3C-6B22-4974-8873-17DE6B809FE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51" y="9581723"/>
            <a:ext cx="1952498" cy="762427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4" name="Freeform 4" descr="D:\Komal\Clients\Strata\PPT\2017\Starta_Logo-No_Soil_Too_Weak.png"/>
          <p:cNvSpPr/>
          <p:nvPr/>
        </p:nvSpPr>
        <p:spPr>
          <a:xfrm>
            <a:off x="16874834" y="9317282"/>
            <a:ext cx="1530625" cy="762426"/>
          </a:xfrm>
          <a:custGeom>
            <a:avLst/>
            <a:gdLst/>
            <a:ahLst/>
            <a:cxnLst/>
            <a:rect l="l" t="t" r="r" b="b"/>
            <a:pathLst>
              <a:path w="1530625" h="762426">
                <a:moveTo>
                  <a:pt x="0" y="0"/>
                </a:moveTo>
                <a:lnTo>
                  <a:pt x="1530625" y="0"/>
                </a:lnTo>
                <a:lnTo>
                  <a:pt x="1530625" y="762425"/>
                </a:lnTo>
                <a:lnTo>
                  <a:pt x="0" y="7624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2" b="-43735"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5" name="Group 5"/>
          <p:cNvGrpSpPr/>
          <p:nvPr/>
        </p:nvGrpSpPr>
        <p:grpSpPr>
          <a:xfrm rot="-10800000">
            <a:off x="583809" y="-1270"/>
            <a:ext cx="12903591" cy="2620491"/>
            <a:chOff x="0" y="0"/>
            <a:chExt cx="17204788" cy="349398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7204817" cy="3494024"/>
            </a:xfrm>
            <a:custGeom>
              <a:avLst/>
              <a:gdLst/>
              <a:ahLst/>
              <a:cxnLst/>
              <a:rect l="l" t="t" r="r" b="b"/>
              <a:pathLst>
                <a:path w="17204817" h="3494024">
                  <a:moveTo>
                    <a:pt x="0" y="0"/>
                  </a:moveTo>
                  <a:lnTo>
                    <a:pt x="17204817" y="0"/>
                  </a:lnTo>
                  <a:lnTo>
                    <a:pt x="17204817" y="3494024"/>
                  </a:lnTo>
                  <a:lnTo>
                    <a:pt x="0" y="3494024"/>
                  </a:lnTo>
                  <a:close/>
                </a:path>
              </a:pathLst>
            </a:custGeom>
            <a:gradFill rotWithShape="1">
              <a:gsLst>
                <a:gs pos="0">
                  <a:srgbClr val="004270">
                    <a:alpha val="100000"/>
                  </a:srgbClr>
                </a:gs>
                <a:gs pos="4000">
                  <a:srgbClr val="004270">
                    <a:alpha val="100000"/>
                  </a:srgbClr>
                </a:gs>
                <a:gs pos="100000">
                  <a:srgbClr val="78A538">
                    <a:alpha val="100000"/>
                  </a:srgbClr>
                </a:gs>
              </a:gsLst>
              <a:lin ang="6088779"/>
            </a:gra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49124" y="736432"/>
            <a:ext cx="12922641" cy="2402391"/>
            <a:chOff x="0" y="0"/>
            <a:chExt cx="17230188" cy="320318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7230217" cy="3203194"/>
            </a:xfrm>
            <a:custGeom>
              <a:avLst/>
              <a:gdLst/>
              <a:ahLst/>
              <a:cxnLst/>
              <a:rect l="l" t="t" r="r" b="b"/>
              <a:pathLst>
                <a:path w="17230217" h="3203194">
                  <a:moveTo>
                    <a:pt x="12700" y="0"/>
                  </a:moveTo>
                  <a:lnTo>
                    <a:pt x="17217517" y="0"/>
                  </a:lnTo>
                  <a:cubicBezTo>
                    <a:pt x="17224502" y="0"/>
                    <a:pt x="17230217" y="5715"/>
                    <a:pt x="17230217" y="12700"/>
                  </a:cubicBezTo>
                  <a:lnTo>
                    <a:pt x="17230217" y="3190494"/>
                  </a:lnTo>
                  <a:cubicBezTo>
                    <a:pt x="17230217" y="3197479"/>
                    <a:pt x="17224502" y="3203194"/>
                    <a:pt x="17217517" y="3203194"/>
                  </a:cubicBezTo>
                  <a:lnTo>
                    <a:pt x="12700" y="3203194"/>
                  </a:lnTo>
                  <a:cubicBezTo>
                    <a:pt x="5715" y="3203194"/>
                    <a:pt x="0" y="3197479"/>
                    <a:pt x="0" y="3190494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3190494"/>
                  </a:lnTo>
                  <a:lnTo>
                    <a:pt x="12700" y="3190494"/>
                  </a:lnTo>
                  <a:lnTo>
                    <a:pt x="12700" y="3177794"/>
                  </a:lnTo>
                  <a:lnTo>
                    <a:pt x="17217517" y="3177794"/>
                  </a:lnTo>
                  <a:lnTo>
                    <a:pt x="17217517" y="3190494"/>
                  </a:lnTo>
                  <a:lnTo>
                    <a:pt x="17204817" y="3190494"/>
                  </a:lnTo>
                  <a:lnTo>
                    <a:pt x="17204817" y="12700"/>
                  </a:lnTo>
                  <a:lnTo>
                    <a:pt x="17217517" y="12700"/>
                  </a:lnTo>
                  <a:lnTo>
                    <a:pt x="17217517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57300" y="547688"/>
            <a:ext cx="11835246" cy="1988345"/>
            <a:chOff x="0" y="0"/>
            <a:chExt cx="15780328" cy="265112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5780328" cy="2651126"/>
            </a:xfrm>
            <a:custGeom>
              <a:avLst/>
              <a:gdLst/>
              <a:ahLst/>
              <a:cxnLst/>
              <a:rect l="l" t="t" r="r" b="b"/>
              <a:pathLst>
                <a:path w="15780328" h="2651126">
                  <a:moveTo>
                    <a:pt x="0" y="0"/>
                  </a:moveTo>
                  <a:lnTo>
                    <a:pt x="15780328" y="0"/>
                  </a:lnTo>
                  <a:lnTo>
                    <a:pt x="15780328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76200"/>
              <a:ext cx="15780328" cy="25749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480"/>
                </a:lnSpc>
              </a:pPr>
              <a:r>
                <a:rPr lang="en-US" sz="6000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StrataGrid™ - Profil</a:t>
              </a:r>
            </a:p>
          </p:txBody>
        </p:sp>
      </p:grpSp>
      <p:sp>
        <p:nvSpPr>
          <p:cNvPr id="12" name="Freeform 12" descr="Nouvelle illustration"/>
          <p:cNvSpPr/>
          <p:nvPr/>
        </p:nvSpPr>
        <p:spPr>
          <a:xfrm>
            <a:off x="1109434" y="4037864"/>
            <a:ext cx="3138488" cy="4093368"/>
          </a:xfrm>
          <a:custGeom>
            <a:avLst/>
            <a:gdLst/>
            <a:ahLst/>
            <a:cxnLst/>
            <a:rect l="l" t="t" r="r" b="b"/>
            <a:pathLst>
              <a:path w="3138488" h="4093368">
                <a:moveTo>
                  <a:pt x="0" y="0"/>
                </a:moveTo>
                <a:lnTo>
                  <a:pt x="3138488" y="0"/>
                </a:lnTo>
                <a:lnTo>
                  <a:pt x="3138488" y="4093367"/>
                </a:lnTo>
                <a:lnTo>
                  <a:pt x="0" y="40933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5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3" name="Freeform 13"/>
          <p:cNvSpPr/>
          <p:nvPr/>
        </p:nvSpPr>
        <p:spPr>
          <a:xfrm>
            <a:off x="5483894" y="4244454"/>
            <a:ext cx="5590959" cy="3796781"/>
          </a:xfrm>
          <a:custGeom>
            <a:avLst/>
            <a:gdLst/>
            <a:ahLst/>
            <a:cxnLst/>
            <a:rect l="l" t="t" r="r" b="b"/>
            <a:pathLst>
              <a:path w="5590959" h="3796781">
                <a:moveTo>
                  <a:pt x="0" y="0"/>
                </a:moveTo>
                <a:lnTo>
                  <a:pt x="5590958" y="0"/>
                </a:lnTo>
                <a:lnTo>
                  <a:pt x="5590958" y="3796780"/>
                </a:lnTo>
                <a:lnTo>
                  <a:pt x="0" y="37967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387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4" name="TextBox 14"/>
          <p:cNvSpPr txBox="1"/>
          <p:nvPr/>
        </p:nvSpPr>
        <p:spPr>
          <a:xfrm>
            <a:off x="1200874" y="8020818"/>
            <a:ext cx="2955607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79"/>
              </a:lnSpc>
            </a:pPr>
            <a:r>
              <a:rPr lang="en-US" sz="2400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Structure tricotée.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23776" y="3583191"/>
            <a:ext cx="4511195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35"/>
              </a:lnSpc>
            </a:pPr>
            <a:r>
              <a:rPr lang="en-US" sz="2279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Polyester à très haute résistance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645893" y="8176951"/>
            <a:ext cx="3118180" cy="1085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79"/>
              </a:lnSpc>
            </a:pPr>
            <a:r>
              <a:rPr lang="en-US" sz="2400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Poids moléculaire dépassant 25 000 g/mol.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560016" y="8167426"/>
            <a:ext cx="3025963" cy="1066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8"/>
              </a:lnSpc>
            </a:pPr>
            <a:r>
              <a:rPr lang="en-US" sz="2340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Nombre de groupes terminaux carboxyles inférieur à 30 mg/kg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342113" y="9498039"/>
            <a:ext cx="1874520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79"/>
              </a:lnSpc>
            </a:pPr>
            <a:r>
              <a:rPr lang="en-US" sz="2400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Faible fluage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F4BDD88-CB1B-4CE5-AC34-3820CE66F6C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51" y="9581723"/>
            <a:ext cx="1952498" cy="762427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4" name="Freeform 4" descr="D:\Komal\Clients\Strata\PPT\2017\Starta_Logo-No_Soil_Too_Weak.png"/>
          <p:cNvSpPr/>
          <p:nvPr/>
        </p:nvSpPr>
        <p:spPr>
          <a:xfrm>
            <a:off x="16874834" y="9317282"/>
            <a:ext cx="1530625" cy="762426"/>
          </a:xfrm>
          <a:custGeom>
            <a:avLst/>
            <a:gdLst/>
            <a:ahLst/>
            <a:cxnLst/>
            <a:rect l="l" t="t" r="r" b="b"/>
            <a:pathLst>
              <a:path w="1530625" h="762426">
                <a:moveTo>
                  <a:pt x="0" y="0"/>
                </a:moveTo>
                <a:lnTo>
                  <a:pt x="1530625" y="0"/>
                </a:lnTo>
                <a:lnTo>
                  <a:pt x="1530625" y="762425"/>
                </a:lnTo>
                <a:lnTo>
                  <a:pt x="0" y="7624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2" b="-43735"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5" name="Group 5"/>
          <p:cNvGrpSpPr/>
          <p:nvPr/>
        </p:nvGrpSpPr>
        <p:grpSpPr>
          <a:xfrm rot="-10800000">
            <a:off x="583809" y="-1270"/>
            <a:ext cx="12903591" cy="2620491"/>
            <a:chOff x="0" y="0"/>
            <a:chExt cx="17204788" cy="349398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7204817" cy="3494024"/>
            </a:xfrm>
            <a:custGeom>
              <a:avLst/>
              <a:gdLst/>
              <a:ahLst/>
              <a:cxnLst/>
              <a:rect l="l" t="t" r="r" b="b"/>
              <a:pathLst>
                <a:path w="17204817" h="3494024">
                  <a:moveTo>
                    <a:pt x="0" y="0"/>
                  </a:moveTo>
                  <a:lnTo>
                    <a:pt x="17204817" y="0"/>
                  </a:lnTo>
                  <a:lnTo>
                    <a:pt x="17204817" y="3494024"/>
                  </a:lnTo>
                  <a:lnTo>
                    <a:pt x="0" y="3494024"/>
                  </a:lnTo>
                  <a:close/>
                </a:path>
              </a:pathLst>
            </a:custGeom>
            <a:gradFill rotWithShape="1">
              <a:gsLst>
                <a:gs pos="0">
                  <a:srgbClr val="004270">
                    <a:alpha val="100000"/>
                  </a:srgbClr>
                </a:gs>
                <a:gs pos="4000">
                  <a:srgbClr val="004270">
                    <a:alpha val="100000"/>
                  </a:srgbClr>
                </a:gs>
                <a:gs pos="100000">
                  <a:srgbClr val="78A538">
                    <a:alpha val="100000"/>
                  </a:srgbClr>
                </a:gs>
              </a:gsLst>
              <a:lin ang="6088779"/>
            </a:gra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49124" y="736432"/>
            <a:ext cx="12922641" cy="2402391"/>
            <a:chOff x="0" y="0"/>
            <a:chExt cx="17230188" cy="320318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7230217" cy="3203194"/>
            </a:xfrm>
            <a:custGeom>
              <a:avLst/>
              <a:gdLst/>
              <a:ahLst/>
              <a:cxnLst/>
              <a:rect l="l" t="t" r="r" b="b"/>
              <a:pathLst>
                <a:path w="17230217" h="3203194">
                  <a:moveTo>
                    <a:pt x="12700" y="0"/>
                  </a:moveTo>
                  <a:lnTo>
                    <a:pt x="17217517" y="0"/>
                  </a:lnTo>
                  <a:cubicBezTo>
                    <a:pt x="17224502" y="0"/>
                    <a:pt x="17230217" y="5715"/>
                    <a:pt x="17230217" y="12700"/>
                  </a:cubicBezTo>
                  <a:lnTo>
                    <a:pt x="17230217" y="3190494"/>
                  </a:lnTo>
                  <a:cubicBezTo>
                    <a:pt x="17230217" y="3197479"/>
                    <a:pt x="17224502" y="3203194"/>
                    <a:pt x="17217517" y="3203194"/>
                  </a:cubicBezTo>
                  <a:lnTo>
                    <a:pt x="12700" y="3203194"/>
                  </a:lnTo>
                  <a:cubicBezTo>
                    <a:pt x="5715" y="3203194"/>
                    <a:pt x="0" y="3197479"/>
                    <a:pt x="0" y="3190494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3190494"/>
                  </a:lnTo>
                  <a:lnTo>
                    <a:pt x="12700" y="3190494"/>
                  </a:lnTo>
                  <a:lnTo>
                    <a:pt x="12700" y="3177794"/>
                  </a:lnTo>
                  <a:lnTo>
                    <a:pt x="17217517" y="3177794"/>
                  </a:lnTo>
                  <a:lnTo>
                    <a:pt x="17217517" y="3190494"/>
                  </a:lnTo>
                  <a:lnTo>
                    <a:pt x="17204817" y="3190494"/>
                  </a:lnTo>
                  <a:lnTo>
                    <a:pt x="17204817" y="12700"/>
                  </a:lnTo>
                  <a:lnTo>
                    <a:pt x="17217517" y="12700"/>
                  </a:lnTo>
                  <a:lnTo>
                    <a:pt x="17217517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348740" y="3722368"/>
            <a:ext cx="14489631" cy="3279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Strata India a reçu la certification ISO 9001-2008 pour les processus de contrôle qualité liés à la fabrication de l'ensemble de nos produits.</a:t>
            </a:r>
          </a:p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Strata India assure la cohérence des matières premières pour les résultats des tests associés utilisés dans la conception du mur.</a:t>
            </a:r>
          </a:p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Le procédé Strata assure une qualité exceptionnelle, une cohérence et une stabilité dimensionnelle.</a:t>
            </a:r>
          </a:p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StrataGrid™ propose une interaction avec le sol supérieure et un allongement maîtrisé par rapport aux autres géogrilles en polyester.</a:t>
            </a:r>
          </a:p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StrataGrid™ a été évalué à :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57300" y="547688"/>
            <a:ext cx="11835246" cy="1988345"/>
            <a:chOff x="0" y="0"/>
            <a:chExt cx="15780328" cy="265112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5780328" cy="2651126"/>
            </a:xfrm>
            <a:custGeom>
              <a:avLst/>
              <a:gdLst/>
              <a:ahLst/>
              <a:cxnLst/>
              <a:rect l="l" t="t" r="r" b="b"/>
              <a:pathLst>
                <a:path w="15780328" h="2651126">
                  <a:moveTo>
                    <a:pt x="0" y="0"/>
                  </a:moveTo>
                  <a:lnTo>
                    <a:pt x="15780328" y="0"/>
                  </a:lnTo>
                  <a:lnTo>
                    <a:pt x="15780328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76200"/>
              <a:ext cx="15780328" cy="25749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480"/>
                </a:lnSpc>
              </a:pPr>
              <a:r>
                <a:rPr lang="en-US" sz="6000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Contrôle de la qualité</a:t>
              </a:r>
            </a:p>
          </p:txBody>
        </p:sp>
      </p:grpSp>
      <p:sp>
        <p:nvSpPr>
          <p:cNvPr id="13" name="Freeform 13" descr="tri-logo.gif"/>
          <p:cNvSpPr/>
          <p:nvPr/>
        </p:nvSpPr>
        <p:spPr>
          <a:xfrm>
            <a:off x="9239946" y="7904750"/>
            <a:ext cx="2266950" cy="1416845"/>
          </a:xfrm>
          <a:custGeom>
            <a:avLst/>
            <a:gdLst/>
            <a:ahLst/>
            <a:cxnLst/>
            <a:rect l="l" t="t" r="r" b="b"/>
            <a:pathLst>
              <a:path w="2266950" h="1416845">
                <a:moveTo>
                  <a:pt x="0" y="0"/>
                </a:moveTo>
                <a:lnTo>
                  <a:pt x="2266950" y="0"/>
                </a:lnTo>
                <a:lnTo>
                  <a:pt x="2266950" y="1416844"/>
                </a:lnTo>
                <a:lnTo>
                  <a:pt x="0" y="14168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4" name="Freeform 14" descr="batra-logo.gif"/>
          <p:cNvSpPr/>
          <p:nvPr/>
        </p:nvSpPr>
        <p:spPr>
          <a:xfrm>
            <a:off x="6755112" y="7904750"/>
            <a:ext cx="2266950" cy="1416845"/>
          </a:xfrm>
          <a:custGeom>
            <a:avLst/>
            <a:gdLst/>
            <a:ahLst/>
            <a:cxnLst/>
            <a:rect l="l" t="t" r="r" b="b"/>
            <a:pathLst>
              <a:path w="2266950" h="1416845">
                <a:moveTo>
                  <a:pt x="0" y="0"/>
                </a:moveTo>
                <a:lnTo>
                  <a:pt x="2266950" y="0"/>
                </a:lnTo>
                <a:lnTo>
                  <a:pt x="2266950" y="1416844"/>
                </a:lnTo>
                <a:lnTo>
                  <a:pt x="0" y="14168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5" name="Freeform 15" descr="iitm-logo.gif"/>
          <p:cNvSpPr/>
          <p:nvPr/>
        </p:nvSpPr>
        <p:spPr>
          <a:xfrm>
            <a:off x="4284363" y="7904750"/>
            <a:ext cx="2269332" cy="1416845"/>
          </a:xfrm>
          <a:custGeom>
            <a:avLst/>
            <a:gdLst/>
            <a:ahLst/>
            <a:cxnLst/>
            <a:rect l="l" t="t" r="r" b="b"/>
            <a:pathLst>
              <a:path w="2269332" h="1416845">
                <a:moveTo>
                  <a:pt x="0" y="0"/>
                </a:moveTo>
                <a:lnTo>
                  <a:pt x="2269332" y="0"/>
                </a:lnTo>
                <a:lnTo>
                  <a:pt x="2269332" y="1416844"/>
                </a:lnTo>
                <a:lnTo>
                  <a:pt x="0" y="14168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105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6" name="Freeform 16" descr="iits-logo.gif"/>
          <p:cNvSpPr/>
          <p:nvPr/>
        </p:nvSpPr>
        <p:spPr>
          <a:xfrm>
            <a:off x="1797147" y="7904750"/>
            <a:ext cx="2269332" cy="1416845"/>
          </a:xfrm>
          <a:custGeom>
            <a:avLst/>
            <a:gdLst/>
            <a:ahLst/>
            <a:cxnLst/>
            <a:rect l="l" t="t" r="r" b="b"/>
            <a:pathLst>
              <a:path w="2269332" h="1416845">
                <a:moveTo>
                  <a:pt x="0" y="0"/>
                </a:moveTo>
                <a:lnTo>
                  <a:pt x="2269332" y="0"/>
                </a:lnTo>
                <a:lnTo>
                  <a:pt x="2269332" y="1416844"/>
                </a:lnTo>
                <a:lnTo>
                  <a:pt x="0" y="141684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b="-105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7" name="Freeform 17"/>
          <p:cNvSpPr/>
          <p:nvPr/>
        </p:nvSpPr>
        <p:spPr>
          <a:xfrm>
            <a:off x="11724780" y="7904750"/>
            <a:ext cx="2278857" cy="1414462"/>
          </a:xfrm>
          <a:custGeom>
            <a:avLst/>
            <a:gdLst/>
            <a:ahLst/>
            <a:cxnLst/>
            <a:rect l="l" t="t" r="r" b="b"/>
            <a:pathLst>
              <a:path w="2278857" h="1414462">
                <a:moveTo>
                  <a:pt x="0" y="0"/>
                </a:moveTo>
                <a:lnTo>
                  <a:pt x="2278857" y="0"/>
                </a:lnTo>
                <a:lnTo>
                  <a:pt x="2278857" y="1414462"/>
                </a:lnTo>
                <a:lnTo>
                  <a:pt x="0" y="141446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b="-13120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8" name="TextBox 18"/>
          <p:cNvSpPr txBox="1"/>
          <p:nvPr/>
        </p:nvSpPr>
        <p:spPr>
          <a:xfrm>
            <a:off x="9229612" y="9381229"/>
            <a:ext cx="2103120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20"/>
              </a:lnSpc>
            </a:pPr>
            <a:r>
              <a:rPr lang="en-US" sz="2100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TRI, États-Unis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276386" y="9381229"/>
            <a:ext cx="2323386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20"/>
              </a:lnSpc>
            </a:pPr>
            <a:r>
              <a:rPr lang="en-US" sz="2100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IIT Madras (Inde)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770120" y="9381229"/>
            <a:ext cx="2323386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20"/>
              </a:lnSpc>
            </a:pPr>
            <a:r>
              <a:rPr lang="en-US" sz="2100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IIT Bombay (Inde)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645135" y="9381229"/>
            <a:ext cx="2323386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20"/>
              </a:lnSpc>
            </a:pPr>
            <a:r>
              <a:rPr lang="en-US" sz="2100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BTRA, Mumbai (Inde)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055725" y="9381229"/>
            <a:ext cx="1856472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30"/>
              </a:lnSpc>
            </a:pPr>
            <a:r>
              <a:rPr lang="en-US" sz="1942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SGI Testing LLC (États-Unis)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976D822B-BAE7-4DC8-AB78-0DCBFF96740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51" y="9581723"/>
            <a:ext cx="1952498" cy="762427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4" name="Freeform 4" descr="D:\Komal\Clients\Strata\PPT\2017\Starta_Logo-No_Soil_Too_Weak.png"/>
          <p:cNvSpPr/>
          <p:nvPr/>
        </p:nvSpPr>
        <p:spPr>
          <a:xfrm>
            <a:off x="16874834" y="9317282"/>
            <a:ext cx="1530625" cy="762426"/>
          </a:xfrm>
          <a:custGeom>
            <a:avLst/>
            <a:gdLst/>
            <a:ahLst/>
            <a:cxnLst/>
            <a:rect l="l" t="t" r="r" b="b"/>
            <a:pathLst>
              <a:path w="1530625" h="762426">
                <a:moveTo>
                  <a:pt x="0" y="0"/>
                </a:moveTo>
                <a:lnTo>
                  <a:pt x="1530625" y="0"/>
                </a:lnTo>
                <a:lnTo>
                  <a:pt x="1530625" y="762425"/>
                </a:lnTo>
                <a:lnTo>
                  <a:pt x="0" y="7624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2" b="-43735"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5" name="Group 5"/>
          <p:cNvGrpSpPr/>
          <p:nvPr/>
        </p:nvGrpSpPr>
        <p:grpSpPr>
          <a:xfrm rot="-10800000">
            <a:off x="583809" y="-1270"/>
            <a:ext cx="10003980" cy="2620491"/>
            <a:chOff x="0" y="0"/>
            <a:chExt cx="13338640" cy="349398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338683" cy="3494024"/>
            </a:xfrm>
            <a:custGeom>
              <a:avLst/>
              <a:gdLst/>
              <a:ahLst/>
              <a:cxnLst/>
              <a:rect l="l" t="t" r="r" b="b"/>
              <a:pathLst>
                <a:path w="13338683" h="3494024">
                  <a:moveTo>
                    <a:pt x="0" y="0"/>
                  </a:moveTo>
                  <a:lnTo>
                    <a:pt x="13338683" y="0"/>
                  </a:lnTo>
                  <a:lnTo>
                    <a:pt x="13338683" y="3494024"/>
                  </a:lnTo>
                  <a:lnTo>
                    <a:pt x="0" y="3494024"/>
                  </a:lnTo>
                  <a:close/>
                </a:path>
              </a:pathLst>
            </a:custGeom>
            <a:gradFill rotWithShape="1">
              <a:gsLst>
                <a:gs pos="0">
                  <a:srgbClr val="004270">
                    <a:alpha val="100000"/>
                  </a:srgbClr>
                </a:gs>
                <a:gs pos="4000">
                  <a:srgbClr val="004270">
                    <a:alpha val="100000"/>
                  </a:srgbClr>
                </a:gs>
                <a:gs pos="100000">
                  <a:srgbClr val="78A538">
                    <a:alpha val="100000"/>
                  </a:srgbClr>
                </a:gs>
              </a:gsLst>
              <a:lin ang="6280713"/>
            </a:gra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49124" y="736432"/>
            <a:ext cx="10023030" cy="2402391"/>
            <a:chOff x="0" y="0"/>
            <a:chExt cx="13364040" cy="320318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364083" cy="3203194"/>
            </a:xfrm>
            <a:custGeom>
              <a:avLst/>
              <a:gdLst/>
              <a:ahLst/>
              <a:cxnLst/>
              <a:rect l="l" t="t" r="r" b="b"/>
              <a:pathLst>
                <a:path w="13364083" h="3203194">
                  <a:moveTo>
                    <a:pt x="12700" y="0"/>
                  </a:moveTo>
                  <a:lnTo>
                    <a:pt x="13351383" y="0"/>
                  </a:lnTo>
                  <a:cubicBezTo>
                    <a:pt x="13358369" y="0"/>
                    <a:pt x="13364083" y="5715"/>
                    <a:pt x="13364083" y="12700"/>
                  </a:cubicBezTo>
                  <a:lnTo>
                    <a:pt x="13364083" y="3190494"/>
                  </a:lnTo>
                  <a:cubicBezTo>
                    <a:pt x="13364083" y="3197479"/>
                    <a:pt x="13358369" y="3203194"/>
                    <a:pt x="13351383" y="3203194"/>
                  </a:cubicBezTo>
                  <a:lnTo>
                    <a:pt x="12700" y="3203194"/>
                  </a:lnTo>
                  <a:cubicBezTo>
                    <a:pt x="5715" y="3203194"/>
                    <a:pt x="0" y="3197479"/>
                    <a:pt x="0" y="3190494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3190494"/>
                  </a:lnTo>
                  <a:lnTo>
                    <a:pt x="12700" y="3190494"/>
                  </a:lnTo>
                  <a:lnTo>
                    <a:pt x="12700" y="3177794"/>
                  </a:lnTo>
                  <a:lnTo>
                    <a:pt x="13351383" y="3177794"/>
                  </a:lnTo>
                  <a:lnTo>
                    <a:pt x="13351383" y="3190494"/>
                  </a:lnTo>
                  <a:lnTo>
                    <a:pt x="13338683" y="3190494"/>
                  </a:lnTo>
                  <a:lnTo>
                    <a:pt x="13338683" y="12700"/>
                  </a:lnTo>
                  <a:lnTo>
                    <a:pt x="13351383" y="12700"/>
                  </a:lnTo>
                  <a:lnTo>
                    <a:pt x="13351383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9" name="Freeform 9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5" b="-15"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10" name="Group 10"/>
          <p:cNvGrpSpPr/>
          <p:nvPr/>
        </p:nvGrpSpPr>
        <p:grpSpPr>
          <a:xfrm rot="-10800000">
            <a:off x="754380" y="-5"/>
            <a:ext cx="7818120" cy="10286996"/>
            <a:chOff x="0" y="0"/>
            <a:chExt cx="10424160" cy="1371599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424160" cy="13716000"/>
            </a:xfrm>
            <a:custGeom>
              <a:avLst/>
              <a:gdLst/>
              <a:ahLst/>
              <a:cxnLst/>
              <a:rect l="l" t="t" r="r" b="b"/>
              <a:pathLst>
                <a:path w="10424160" h="13716000">
                  <a:moveTo>
                    <a:pt x="0" y="0"/>
                  </a:moveTo>
                  <a:lnTo>
                    <a:pt x="10424160" y="0"/>
                  </a:lnTo>
                  <a:lnTo>
                    <a:pt x="10424160" y="13716000"/>
                  </a:lnTo>
                  <a:lnTo>
                    <a:pt x="0" y="13716000"/>
                  </a:lnTo>
                  <a:close/>
                </a:path>
              </a:pathLst>
            </a:custGeom>
            <a:gradFill rotWithShape="1">
              <a:gsLst>
                <a:gs pos="0">
                  <a:srgbClr val="004270">
                    <a:alpha val="70000"/>
                  </a:srgbClr>
                </a:gs>
                <a:gs pos="4000">
                  <a:srgbClr val="004270">
                    <a:alpha val="70000"/>
                  </a:srgbClr>
                </a:gs>
                <a:gs pos="100000">
                  <a:srgbClr val="78A538">
                    <a:alpha val="70000"/>
                  </a:srgbClr>
                </a:gs>
              </a:gsLst>
              <a:lin ang="8565909"/>
            </a:gra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57300" y="547688"/>
            <a:ext cx="6463480" cy="6398804"/>
            <a:chOff x="0" y="0"/>
            <a:chExt cx="8617974" cy="853173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617974" cy="8531738"/>
            </a:xfrm>
            <a:custGeom>
              <a:avLst/>
              <a:gdLst/>
              <a:ahLst/>
              <a:cxnLst/>
              <a:rect l="l" t="t" r="r" b="b"/>
              <a:pathLst>
                <a:path w="8617974" h="8531738">
                  <a:moveTo>
                    <a:pt x="0" y="0"/>
                  </a:moveTo>
                  <a:lnTo>
                    <a:pt x="8617974" y="0"/>
                  </a:lnTo>
                  <a:lnTo>
                    <a:pt x="8617974" y="8531738"/>
                  </a:lnTo>
                  <a:lnTo>
                    <a:pt x="0" y="85317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76200"/>
              <a:ext cx="8617974" cy="845553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480"/>
                </a:lnSpc>
              </a:pPr>
              <a:r>
                <a:rPr lang="en-US" sz="6000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Une usine de renommée mondiale pour satisfaire l'ensemble de vos besoins en fabrication.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16796478" y="9256490"/>
            <a:ext cx="1382553" cy="976981"/>
          </a:xfrm>
          <a:custGeom>
            <a:avLst/>
            <a:gdLst/>
            <a:ahLst/>
            <a:cxnLst/>
            <a:rect l="l" t="t" r="r" b="b"/>
            <a:pathLst>
              <a:path w="1382553" h="976981">
                <a:moveTo>
                  <a:pt x="0" y="0"/>
                </a:moveTo>
                <a:lnTo>
                  <a:pt x="1382553" y="0"/>
                </a:lnTo>
                <a:lnTo>
                  <a:pt x="1382553" y="976981"/>
                </a:lnTo>
                <a:lnTo>
                  <a:pt x="0" y="9769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85" b="-285"/>
            </a:stretch>
          </a:blipFill>
        </p:spPr>
        <p:txBody>
          <a:bodyPr/>
          <a:lstStyle/>
          <a:p>
            <a:endParaRPr lang="en-IN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9D005C3-A558-4FA1-B462-C60A428E0E7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2627" y="-1298"/>
            <a:ext cx="1952498" cy="762427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733925" y="-9525"/>
            <a:ext cx="13563600" cy="10306050"/>
            <a:chOff x="0" y="0"/>
            <a:chExt cx="18084800" cy="13741400"/>
          </a:xfrm>
        </p:grpSpPr>
        <p:sp>
          <p:nvSpPr>
            <p:cNvPr id="5" name="Freeform 5"/>
            <p:cNvSpPr/>
            <p:nvPr/>
          </p:nvSpPr>
          <p:spPr>
            <a:xfrm>
              <a:off x="12700" y="12700"/>
              <a:ext cx="18059400" cy="13716000"/>
            </a:xfrm>
            <a:custGeom>
              <a:avLst/>
              <a:gdLst/>
              <a:ahLst/>
              <a:cxnLst/>
              <a:rect l="l" t="t" r="r" b="b"/>
              <a:pathLst>
                <a:path w="18059400" h="13716000">
                  <a:moveTo>
                    <a:pt x="7918577" y="0"/>
                  </a:moveTo>
                  <a:lnTo>
                    <a:pt x="0" y="13716000"/>
                  </a:lnTo>
                  <a:lnTo>
                    <a:pt x="18059400" y="13716000"/>
                  </a:lnTo>
                  <a:cubicBezTo>
                    <a:pt x="18059400" y="11430000"/>
                    <a:pt x="18059400" y="9144000"/>
                    <a:pt x="18059400" y="6858000"/>
                  </a:cubicBezTo>
                  <a:cubicBezTo>
                    <a:pt x="18059400" y="4572000"/>
                    <a:pt x="18059400" y="2286000"/>
                    <a:pt x="18059400" y="0"/>
                  </a:cubicBezTo>
                  <a:lnTo>
                    <a:pt x="7918577" y="0"/>
                  </a:lnTo>
                  <a:close/>
                </a:path>
              </a:pathLst>
            </a:custGeom>
            <a:gradFill rotWithShape="1">
              <a:gsLst>
                <a:gs pos="0">
                  <a:srgbClr val="004270">
                    <a:alpha val="100000"/>
                  </a:srgbClr>
                </a:gs>
                <a:gs pos="12000">
                  <a:srgbClr val="004270">
                    <a:alpha val="100000"/>
                  </a:srgbClr>
                </a:gs>
                <a:gs pos="96000">
                  <a:srgbClr val="78A538">
                    <a:alpha val="100000"/>
                  </a:srgbClr>
                </a:gs>
              </a:gsLst>
              <a:lin ang="7633723"/>
            </a:gra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6" name="Freeform 6"/>
          <p:cNvSpPr/>
          <p:nvPr/>
        </p:nvSpPr>
        <p:spPr>
          <a:xfrm>
            <a:off x="16981641" y="9387334"/>
            <a:ext cx="1197390" cy="846136"/>
          </a:xfrm>
          <a:custGeom>
            <a:avLst/>
            <a:gdLst/>
            <a:ahLst/>
            <a:cxnLst/>
            <a:rect l="l" t="t" r="r" b="b"/>
            <a:pathLst>
              <a:path w="1197390" h="846136">
                <a:moveTo>
                  <a:pt x="0" y="0"/>
                </a:moveTo>
                <a:lnTo>
                  <a:pt x="1197390" y="0"/>
                </a:lnTo>
                <a:lnTo>
                  <a:pt x="1197390" y="846137"/>
                </a:lnTo>
                <a:lnTo>
                  <a:pt x="0" y="8461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85" b="-285"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7" name="Group 7"/>
          <p:cNvGrpSpPr/>
          <p:nvPr/>
        </p:nvGrpSpPr>
        <p:grpSpPr>
          <a:xfrm>
            <a:off x="-9525" y="-9525"/>
            <a:ext cx="2266950" cy="3912448"/>
            <a:chOff x="0" y="0"/>
            <a:chExt cx="3022600" cy="5216598"/>
          </a:xfrm>
        </p:grpSpPr>
        <p:sp>
          <p:nvSpPr>
            <p:cNvPr id="8" name="Freeform 8"/>
            <p:cNvSpPr/>
            <p:nvPr/>
          </p:nvSpPr>
          <p:spPr>
            <a:xfrm>
              <a:off x="12700" y="12700"/>
              <a:ext cx="2997200" cy="5191252"/>
            </a:xfrm>
            <a:custGeom>
              <a:avLst/>
              <a:gdLst/>
              <a:ahLst/>
              <a:cxnLst/>
              <a:rect l="l" t="t" r="r" b="b"/>
              <a:pathLst>
                <a:path w="2997200" h="5191252">
                  <a:moveTo>
                    <a:pt x="0" y="0"/>
                  </a:moveTo>
                  <a:lnTo>
                    <a:pt x="0" y="5191252"/>
                  </a:lnTo>
                  <a:lnTo>
                    <a:pt x="29972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4270">
                    <a:alpha val="100000"/>
                  </a:srgbClr>
                </a:gs>
                <a:gs pos="12000">
                  <a:srgbClr val="004270">
                    <a:alpha val="100000"/>
                  </a:srgbClr>
                </a:gs>
                <a:gs pos="96000">
                  <a:srgbClr val="78A538">
                    <a:alpha val="100000"/>
                  </a:srgbClr>
                </a:gs>
              </a:gsLst>
              <a:lin ang="8994669"/>
            </a:gra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9" name="Freeform 9" descr="Image représentant un sol, un extérieur, de la terre, un matériau de construction.  Description générée automatiquement."/>
          <p:cNvSpPr/>
          <p:nvPr/>
        </p:nvSpPr>
        <p:spPr>
          <a:xfrm>
            <a:off x="1721036" y="2017514"/>
            <a:ext cx="8663882" cy="6819902"/>
          </a:xfrm>
          <a:custGeom>
            <a:avLst/>
            <a:gdLst/>
            <a:ahLst/>
            <a:cxnLst/>
            <a:rect l="l" t="t" r="r" b="b"/>
            <a:pathLst>
              <a:path w="8663882" h="6819902">
                <a:moveTo>
                  <a:pt x="0" y="0"/>
                </a:moveTo>
                <a:lnTo>
                  <a:pt x="8663881" y="0"/>
                </a:lnTo>
                <a:lnTo>
                  <a:pt x="8663881" y="6819901"/>
                </a:lnTo>
                <a:lnTo>
                  <a:pt x="0" y="68199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484" r="-2518"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10" name="Group 10"/>
          <p:cNvGrpSpPr/>
          <p:nvPr/>
        </p:nvGrpSpPr>
        <p:grpSpPr>
          <a:xfrm>
            <a:off x="9080937" y="5871936"/>
            <a:ext cx="8663882" cy="2682723"/>
            <a:chOff x="0" y="0"/>
            <a:chExt cx="11551842" cy="357696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1551842" cy="3576964"/>
            </a:xfrm>
            <a:custGeom>
              <a:avLst/>
              <a:gdLst/>
              <a:ahLst/>
              <a:cxnLst/>
              <a:rect l="l" t="t" r="r" b="b"/>
              <a:pathLst>
                <a:path w="11551842" h="3576964">
                  <a:moveTo>
                    <a:pt x="0" y="0"/>
                  </a:moveTo>
                  <a:lnTo>
                    <a:pt x="11551842" y="0"/>
                  </a:lnTo>
                  <a:lnTo>
                    <a:pt x="11551842" y="3576964"/>
                  </a:lnTo>
                  <a:lnTo>
                    <a:pt x="0" y="357696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76200"/>
              <a:ext cx="11551842" cy="3500764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marL="0" lvl="0" indent="0" algn="l">
                <a:lnSpc>
                  <a:spcPts val="6480"/>
                </a:lnSpc>
              </a:pPr>
              <a:r>
                <a:rPr lang="en-US" sz="6000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Projets de murs en RS </a:t>
              </a:r>
            </a:p>
            <a:p>
              <a:pPr marL="0" lvl="0" indent="0" algn="l">
                <a:lnSpc>
                  <a:spcPts val="6480"/>
                </a:lnSpc>
              </a:pPr>
              <a:r>
                <a:rPr lang="en-US" sz="6000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– Blocs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090F2CAE-97A1-4608-9E7C-F158FABAF4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51" y="9581723"/>
            <a:ext cx="1952498" cy="762427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4" name="Freeform 4" descr="D:\Komal\Clients\Strata\PPT\2017\Starta_Logo-No_Soil_Too_Weak.png"/>
          <p:cNvSpPr/>
          <p:nvPr/>
        </p:nvSpPr>
        <p:spPr>
          <a:xfrm>
            <a:off x="16874834" y="9317282"/>
            <a:ext cx="1530625" cy="762426"/>
          </a:xfrm>
          <a:custGeom>
            <a:avLst/>
            <a:gdLst/>
            <a:ahLst/>
            <a:cxnLst/>
            <a:rect l="l" t="t" r="r" b="b"/>
            <a:pathLst>
              <a:path w="1530625" h="762426">
                <a:moveTo>
                  <a:pt x="0" y="0"/>
                </a:moveTo>
                <a:lnTo>
                  <a:pt x="1530625" y="0"/>
                </a:lnTo>
                <a:lnTo>
                  <a:pt x="1530625" y="762425"/>
                </a:lnTo>
                <a:lnTo>
                  <a:pt x="0" y="7624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2" b="-43735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5" name="Freeform 5" descr="D:\strata\Galerie d'images\LR\StrataBlock\DSC_0107.JPG"/>
          <p:cNvSpPr/>
          <p:nvPr/>
        </p:nvSpPr>
        <p:spPr>
          <a:xfrm>
            <a:off x="1680" y="0"/>
            <a:ext cx="18286318" cy="10287000"/>
          </a:xfrm>
          <a:custGeom>
            <a:avLst/>
            <a:gdLst/>
            <a:ahLst/>
            <a:cxnLst/>
            <a:rect l="l" t="t" r="r" b="b"/>
            <a:pathLst>
              <a:path w="18286318" h="10287000">
                <a:moveTo>
                  <a:pt x="0" y="0"/>
                </a:moveTo>
                <a:lnTo>
                  <a:pt x="18286318" y="0"/>
                </a:lnTo>
                <a:lnTo>
                  <a:pt x="1828631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9297" b="-28997"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6" name="Group 6"/>
          <p:cNvGrpSpPr/>
          <p:nvPr/>
        </p:nvGrpSpPr>
        <p:grpSpPr>
          <a:xfrm rot="-10800000">
            <a:off x="1045167" y="0"/>
            <a:ext cx="4898433" cy="2325298"/>
            <a:chOff x="0" y="0"/>
            <a:chExt cx="6531244" cy="310039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531229" cy="3100451"/>
            </a:xfrm>
            <a:custGeom>
              <a:avLst/>
              <a:gdLst/>
              <a:ahLst/>
              <a:cxnLst/>
              <a:rect l="l" t="t" r="r" b="b"/>
              <a:pathLst>
                <a:path w="6531229" h="3100451">
                  <a:moveTo>
                    <a:pt x="0" y="0"/>
                  </a:moveTo>
                  <a:lnTo>
                    <a:pt x="6531229" y="0"/>
                  </a:lnTo>
                  <a:lnTo>
                    <a:pt x="6531229" y="3100451"/>
                  </a:lnTo>
                  <a:lnTo>
                    <a:pt x="0" y="3100451"/>
                  </a:lnTo>
                  <a:close/>
                </a:path>
              </a:pathLst>
            </a:custGeom>
            <a:gradFill rotWithShape="1">
              <a:gsLst>
                <a:gs pos="0">
                  <a:srgbClr val="004270">
                    <a:alpha val="70000"/>
                  </a:srgbClr>
                </a:gs>
                <a:gs pos="4000">
                  <a:srgbClr val="004270">
                    <a:alpha val="70000"/>
                  </a:srgbClr>
                </a:gs>
                <a:gs pos="100000">
                  <a:srgbClr val="78A538">
                    <a:alpha val="70000"/>
                  </a:srgbClr>
                </a:gs>
              </a:gsLst>
              <a:lin ang="6923629"/>
            </a:gra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484137" y="651981"/>
            <a:ext cx="4020490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40"/>
              </a:lnSpc>
            </a:pPr>
            <a:r>
              <a:rPr lang="en-US" sz="27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NH – 8, Ahmedabad – Vadodara</a:t>
            </a:r>
          </a:p>
          <a:p>
            <a:pPr marL="0" lvl="0" indent="0" algn="l">
              <a:lnSpc>
                <a:spcPts val="3240"/>
              </a:lnSpc>
            </a:pPr>
            <a:r>
              <a:rPr lang="en-US" sz="27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2 80 000 m²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318A606-99D1-4275-BBC5-5F37020E8BF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29" y="8838503"/>
            <a:ext cx="1952498" cy="762427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4" name="Freeform 4" descr="D:\Komal\Clients\Strata\PPT\2017\Starta_Logo-No_Soil_Too_Weak.png"/>
          <p:cNvSpPr/>
          <p:nvPr/>
        </p:nvSpPr>
        <p:spPr>
          <a:xfrm>
            <a:off x="16874834" y="9317282"/>
            <a:ext cx="1530625" cy="762426"/>
          </a:xfrm>
          <a:custGeom>
            <a:avLst/>
            <a:gdLst/>
            <a:ahLst/>
            <a:cxnLst/>
            <a:rect l="l" t="t" r="r" b="b"/>
            <a:pathLst>
              <a:path w="1530625" h="762426">
                <a:moveTo>
                  <a:pt x="0" y="0"/>
                </a:moveTo>
                <a:lnTo>
                  <a:pt x="1530625" y="0"/>
                </a:lnTo>
                <a:lnTo>
                  <a:pt x="1530625" y="762425"/>
                </a:lnTo>
                <a:lnTo>
                  <a:pt x="0" y="7624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2" b="-43735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5" name="Freeform 5" descr="D:\strata\Galerie d'images\StrataBlock\Projets\Chennai ORR\Varun - 28.08.15\2.jpg"/>
          <p:cNvSpPr/>
          <p:nvPr/>
        </p:nvSpPr>
        <p:spPr>
          <a:xfrm>
            <a:off x="0" y="-6438"/>
            <a:ext cx="18287998" cy="10293438"/>
          </a:xfrm>
          <a:custGeom>
            <a:avLst/>
            <a:gdLst/>
            <a:ahLst/>
            <a:cxnLst/>
            <a:rect l="l" t="t" r="r" b="b"/>
            <a:pathLst>
              <a:path w="18287998" h="10293438">
                <a:moveTo>
                  <a:pt x="0" y="0"/>
                </a:moveTo>
                <a:lnTo>
                  <a:pt x="18287998" y="0"/>
                </a:lnTo>
                <a:lnTo>
                  <a:pt x="18287998" y="10293438"/>
                </a:lnTo>
                <a:lnTo>
                  <a:pt x="0" y="102934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6423" t="-1" r="-45256" b="-380"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6" name="Group 6"/>
          <p:cNvGrpSpPr/>
          <p:nvPr/>
        </p:nvGrpSpPr>
        <p:grpSpPr>
          <a:xfrm rot="-10800000">
            <a:off x="12705348" y="0"/>
            <a:ext cx="4601760" cy="2493741"/>
            <a:chOff x="0" y="0"/>
            <a:chExt cx="6135680" cy="332498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135624" cy="3324987"/>
            </a:xfrm>
            <a:custGeom>
              <a:avLst/>
              <a:gdLst/>
              <a:ahLst/>
              <a:cxnLst/>
              <a:rect l="l" t="t" r="r" b="b"/>
              <a:pathLst>
                <a:path w="6135624" h="3324987">
                  <a:moveTo>
                    <a:pt x="0" y="0"/>
                  </a:moveTo>
                  <a:lnTo>
                    <a:pt x="6135624" y="0"/>
                  </a:lnTo>
                  <a:lnTo>
                    <a:pt x="6135624" y="3324987"/>
                  </a:lnTo>
                  <a:lnTo>
                    <a:pt x="0" y="3324987"/>
                  </a:lnTo>
                  <a:close/>
                </a:path>
              </a:pathLst>
            </a:custGeom>
            <a:gradFill rotWithShape="1">
              <a:gsLst>
                <a:gs pos="0">
                  <a:srgbClr val="004270">
                    <a:alpha val="70000"/>
                  </a:srgbClr>
                </a:gs>
                <a:gs pos="4000">
                  <a:srgbClr val="004270">
                    <a:alpha val="70000"/>
                  </a:srgbClr>
                </a:gs>
                <a:gs pos="100000">
                  <a:srgbClr val="78A538">
                    <a:alpha val="70000"/>
                  </a:srgbClr>
                </a:gs>
              </a:gsLst>
              <a:lin ang="7107223"/>
            </a:gra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3063758" y="798303"/>
            <a:ext cx="3884940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40"/>
              </a:lnSpc>
            </a:pPr>
            <a:r>
              <a:rPr lang="en-US" sz="27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NH – 205, périphérique extérieur de Chennai</a:t>
            </a:r>
          </a:p>
          <a:p>
            <a:pPr marL="0" lvl="0" indent="0" algn="l">
              <a:lnSpc>
                <a:spcPts val="3240"/>
              </a:lnSpc>
            </a:pPr>
            <a:r>
              <a:rPr lang="en-US" sz="27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2 40 000 m²</a:t>
            </a:r>
          </a:p>
        </p:txBody>
      </p:sp>
      <p:sp>
        <p:nvSpPr>
          <p:cNvPr id="9" name="Freeform 9" descr="D:\Komal\Clients\Strata\PPT\2017\Starta_Logo-No_Soil_Too_Weak.png"/>
          <p:cNvSpPr/>
          <p:nvPr/>
        </p:nvSpPr>
        <p:spPr>
          <a:xfrm>
            <a:off x="16544924" y="9188768"/>
            <a:ext cx="1693270" cy="843441"/>
          </a:xfrm>
          <a:custGeom>
            <a:avLst/>
            <a:gdLst/>
            <a:ahLst/>
            <a:cxnLst/>
            <a:rect l="l" t="t" r="r" b="b"/>
            <a:pathLst>
              <a:path w="1693270" h="843441">
                <a:moveTo>
                  <a:pt x="0" y="0"/>
                </a:moveTo>
                <a:lnTo>
                  <a:pt x="1693270" y="0"/>
                </a:lnTo>
                <a:lnTo>
                  <a:pt x="1693270" y="843441"/>
                </a:lnTo>
                <a:lnTo>
                  <a:pt x="0" y="8434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2" b="-43735"/>
            </a:stretch>
          </a:blipFill>
        </p:spPr>
        <p:txBody>
          <a:bodyPr/>
          <a:lstStyle/>
          <a:p>
            <a:endParaRPr lang="en-IN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24637A3-244C-4E16-9E49-0F32E57A257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9531011"/>
            <a:ext cx="1952498" cy="762427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4" name="Freeform 4" descr="D:\Komal\Clients\Strata\PPT\2017\Starta_Logo-No_Soil_Too_Weak.png"/>
          <p:cNvSpPr/>
          <p:nvPr/>
        </p:nvSpPr>
        <p:spPr>
          <a:xfrm>
            <a:off x="16874834" y="9317282"/>
            <a:ext cx="1530625" cy="762426"/>
          </a:xfrm>
          <a:custGeom>
            <a:avLst/>
            <a:gdLst/>
            <a:ahLst/>
            <a:cxnLst/>
            <a:rect l="l" t="t" r="r" b="b"/>
            <a:pathLst>
              <a:path w="1530625" h="762426">
                <a:moveTo>
                  <a:pt x="0" y="0"/>
                </a:moveTo>
                <a:lnTo>
                  <a:pt x="1530625" y="0"/>
                </a:lnTo>
                <a:lnTo>
                  <a:pt x="1530625" y="762425"/>
                </a:lnTo>
                <a:lnTo>
                  <a:pt x="0" y="7624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2" b="-43735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5" name="Freeform 5" descr="D:\strata\Galerie d'images\LR\StrataBlock\StrataBlock.JPG"/>
          <p:cNvSpPr/>
          <p:nvPr/>
        </p:nvSpPr>
        <p:spPr>
          <a:xfrm>
            <a:off x="0" y="1"/>
            <a:ext cx="18287997" cy="10286998"/>
          </a:xfrm>
          <a:custGeom>
            <a:avLst/>
            <a:gdLst/>
            <a:ahLst/>
            <a:cxnLst/>
            <a:rect l="l" t="t" r="r" b="b"/>
            <a:pathLst>
              <a:path w="18287997" h="10286998">
                <a:moveTo>
                  <a:pt x="0" y="0"/>
                </a:moveTo>
                <a:lnTo>
                  <a:pt x="18287997" y="0"/>
                </a:lnTo>
                <a:lnTo>
                  <a:pt x="18287997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4120" t="-30235" r="-82" b="-17039"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6" name="Group 6"/>
          <p:cNvGrpSpPr/>
          <p:nvPr/>
        </p:nvGrpSpPr>
        <p:grpSpPr>
          <a:xfrm rot="-10800000">
            <a:off x="13317372" y="0"/>
            <a:ext cx="3989736" cy="2493741"/>
            <a:chOff x="0" y="0"/>
            <a:chExt cx="5319648" cy="332498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319649" cy="3324987"/>
            </a:xfrm>
            <a:custGeom>
              <a:avLst/>
              <a:gdLst/>
              <a:ahLst/>
              <a:cxnLst/>
              <a:rect l="l" t="t" r="r" b="b"/>
              <a:pathLst>
                <a:path w="5319649" h="3324987">
                  <a:moveTo>
                    <a:pt x="0" y="0"/>
                  </a:moveTo>
                  <a:lnTo>
                    <a:pt x="5319649" y="0"/>
                  </a:lnTo>
                  <a:lnTo>
                    <a:pt x="5319649" y="3324987"/>
                  </a:lnTo>
                  <a:lnTo>
                    <a:pt x="0" y="3324987"/>
                  </a:lnTo>
                  <a:close/>
                </a:path>
              </a:pathLst>
            </a:custGeom>
            <a:gradFill rotWithShape="1">
              <a:gsLst>
                <a:gs pos="0">
                  <a:srgbClr val="004270">
                    <a:alpha val="70000"/>
                  </a:srgbClr>
                </a:gs>
                <a:gs pos="4000">
                  <a:srgbClr val="004270">
                    <a:alpha val="70000"/>
                  </a:srgbClr>
                </a:gs>
                <a:gs pos="100000">
                  <a:srgbClr val="78A538">
                    <a:alpha val="70000"/>
                  </a:srgbClr>
                </a:gs>
              </a:gsLst>
              <a:lin ang="7320420"/>
            </a:gra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3722524" y="820423"/>
            <a:ext cx="3179431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40"/>
              </a:lnSpc>
            </a:pPr>
            <a:r>
              <a:rPr lang="en-US" sz="27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NH – 12, Jaipur - Deoli</a:t>
            </a:r>
          </a:p>
          <a:p>
            <a:pPr marL="0" lvl="0" indent="0" algn="l">
              <a:lnSpc>
                <a:spcPts val="3240"/>
              </a:lnSpc>
            </a:pPr>
            <a:r>
              <a:rPr lang="en-US" sz="27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1 37 000 m²</a:t>
            </a:r>
          </a:p>
        </p:txBody>
      </p:sp>
      <p:sp>
        <p:nvSpPr>
          <p:cNvPr id="9" name="Freeform 9" descr="D:\Komal\Clients\Strata\PPT\2017\Starta_Logo-No_Soil_Too_Weak.png"/>
          <p:cNvSpPr/>
          <p:nvPr/>
        </p:nvSpPr>
        <p:spPr>
          <a:xfrm>
            <a:off x="16544924" y="9188768"/>
            <a:ext cx="1693270" cy="843441"/>
          </a:xfrm>
          <a:custGeom>
            <a:avLst/>
            <a:gdLst/>
            <a:ahLst/>
            <a:cxnLst/>
            <a:rect l="l" t="t" r="r" b="b"/>
            <a:pathLst>
              <a:path w="1693270" h="843441">
                <a:moveTo>
                  <a:pt x="0" y="0"/>
                </a:moveTo>
                <a:lnTo>
                  <a:pt x="1693270" y="0"/>
                </a:lnTo>
                <a:lnTo>
                  <a:pt x="1693270" y="843441"/>
                </a:lnTo>
                <a:lnTo>
                  <a:pt x="0" y="8434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2" b="-43735"/>
            </a:stretch>
          </a:blipFill>
        </p:spPr>
        <p:txBody>
          <a:bodyPr/>
          <a:lstStyle/>
          <a:p>
            <a:endParaRPr lang="en-IN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2F9B764-99D7-474F-B19D-F771456958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95" y="67272"/>
            <a:ext cx="1952498" cy="762427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4" name="Freeform 4" descr="D:\Komal\Clients\Strata\PPT\2017\Starta_Logo-No_Soil_Too_Weak.png"/>
          <p:cNvSpPr/>
          <p:nvPr/>
        </p:nvSpPr>
        <p:spPr>
          <a:xfrm>
            <a:off x="16874834" y="9317282"/>
            <a:ext cx="1530625" cy="762426"/>
          </a:xfrm>
          <a:custGeom>
            <a:avLst/>
            <a:gdLst/>
            <a:ahLst/>
            <a:cxnLst/>
            <a:rect l="l" t="t" r="r" b="b"/>
            <a:pathLst>
              <a:path w="1530625" h="762426">
                <a:moveTo>
                  <a:pt x="0" y="0"/>
                </a:moveTo>
                <a:lnTo>
                  <a:pt x="1530625" y="0"/>
                </a:lnTo>
                <a:lnTo>
                  <a:pt x="1530625" y="762425"/>
                </a:lnTo>
                <a:lnTo>
                  <a:pt x="0" y="7624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2" b="-43735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5" name="Freeform 5" descr="E:\Galerie d'images - Co Co\Images sélectionnées\StrataBlock\Projets achevés. Compressé\Surat Dahisar2.jpg"/>
          <p:cNvSpPr/>
          <p:nvPr/>
        </p:nvSpPr>
        <p:spPr>
          <a:xfrm>
            <a:off x="-19050" y="1"/>
            <a:ext cx="18569355" cy="10287000"/>
          </a:xfrm>
          <a:custGeom>
            <a:avLst/>
            <a:gdLst/>
            <a:ahLst/>
            <a:cxnLst/>
            <a:rect l="l" t="t" r="r" b="b"/>
            <a:pathLst>
              <a:path w="18569355" h="10287000">
                <a:moveTo>
                  <a:pt x="0" y="0"/>
                </a:moveTo>
                <a:lnTo>
                  <a:pt x="18569355" y="0"/>
                </a:lnTo>
                <a:lnTo>
                  <a:pt x="18569355" y="10287001"/>
                </a:lnTo>
                <a:lnTo>
                  <a:pt x="0" y="102870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93" t="-18587" r="22" b="-8334"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6" name="Group 6"/>
          <p:cNvGrpSpPr/>
          <p:nvPr/>
        </p:nvGrpSpPr>
        <p:grpSpPr>
          <a:xfrm rot="-10800000">
            <a:off x="13317372" y="0"/>
            <a:ext cx="3989736" cy="2734372"/>
            <a:chOff x="0" y="0"/>
            <a:chExt cx="5319648" cy="364583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319649" cy="3645789"/>
            </a:xfrm>
            <a:custGeom>
              <a:avLst/>
              <a:gdLst/>
              <a:ahLst/>
              <a:cxnLst/>
              <a:rect l="l" t="t" r="r" b="b"/>
              <a:pathLst>
                <a:path w="5319649" h="3645789">
                  <a:moveTo>
                    <a:pt x="0" y="0"/>
                  </a:moveTo>
                  <a:lnTo>
                    <a:pt x="5319649" y="0"/>
                  </a:lnTo>
                  <a:lnTo>
                    <a:pt x="5319649" y="3645789"/>
                  </a:lnTo>
                  <a:lnTo>
                    <a:pt x="0" y="3645789"/>
                  </a:lnTo>
                  <a:close/>
                </a:path>
              </a:pathLst>
            </a:custGeom>
            <a:gradFill rotWithShape="1">
              <a:gsLst>
                <a:gs pos="0">
                  <a:srgbClr val="004270">
                    <a:alpha val="70000"/>
                  </a:srgbClr>
                </a:gs>
                <a:gs pos="4000">
                  <a:srgbClr val="004270">
                    <a:alpha val="70000"/>
                  </a:srgbClr>
                </a:gs>
                <a:gs pos="100000">
                  <a:srgbClr val="78A538">
                    <a:alpha val="70000"/>
                  </a:srgbClr>
                </a:gs>
              </a:gsLst>
              <a:lin ang="7465491"/>
            </a:gra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3722524" y="950442"/>
            <a:ext cx="3179431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40"/>
              </a:lnSpc>
            </a:pPr>
            <a:r>
              <a:rPr lang="en-US" sz="27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NH-8, Surat-Dahisar</a:t>
            </a:r>
          </a:p>
          <a:p>
            <a:pPr marL="0" lvl="0" indent="0" algn="l">
              <a:lnSpc>
                <a:spcPts val="3240"/>
              </a:lnSpc>
            </a:pPr>
            <a:r>
              <a:rPr lang="en-US" sz="27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106 000 m²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476EA0D-99A8-4977-A99A-0A5A0C72847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51" y="9581723"/>
            <a:ext cx="1952498" cy="762427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4" name="Freeform 4" descr="D:\Komal\Clients\Strata\PPT\2017\Starta_Logo-No_Soil_Too_Weak.png"/>
          <p:cNvSpPr/>
          <p:nvPr/>
        </p:nvSpPr>
        <p:spPr>
          <a:xfrm>
            <a:off x="16874834" y="9317282"/>
            <a:ext cx="1530625" cy="762426"/>
          </a:xfrm>
          <a:custGeom>
            <a:avLst/>
            <a:gdLst/>
            <a:ahLst/>
            <a:cxnLst/>
            <a:rect l="l" t="t" r="r" b="b"/>
            <a:pathLst>
              <a:path w="1530625" h="762426">
                <a:moveTo>
                  <a:pt x="0" y="0"/>
                </a:moveTo>
                <a:lnTo>
                  <a:pt x="1530625" y="0"/>
                </a:lnTo>
                <a:lnTo>
                  <a:pt x="1530625" y="762425"/>
                </a:lnTo>
                <a:lnTo>
                  <a:pt x="0" y="7624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2" b="-43735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5" name="Freeform 5" descr="E:\Galerie d'images - Co Co\KNRC\LR\KNR (3).jpg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1" r="-8714" b="-1543"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6" name="Group 6"/>
          <p:cNvGrpSpPr/>
          <p:nvPr/>
        </p:nvGrpSpPr>
        <p:grpSpPr>
          <a:xfrm rot="-10800000">
            <a:off x="11676185" y="-19050"/>
            <a:ext cx="5521569" cy="2919046"/>
            <a:chOff x="0" y="0"/>
            <a:chExt cx="7362092" cy="389206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362063" cy="3892042"/>
            </a:xfrm>
            <a:custGeom>
              <a:avLst/>
              <a:gdLst/>
              <a:ahLst/>
              <a:cxnLst/>
              <a:rect l="l" t="t" r="r" b="b"/>
              <a:pathLst>
                <a:path w="7362063" h="3892042">
                  <a:moveTo>
                    <a:pt x="0" y="0"/>
                  </a:moveTo>
                  <a:lnTo>
                    <a:pt x="7362063" y="0"/>
                  </a:lnTo>
                  <a:lnTo>
                    <a:pt x="7362063" y="3892042"/>
                  </a:lnTo>
                  <a:lnTo>
                    <a:pt x="0" y="3892042"/>
                  </a:lnTo>
                  <a:close/>
                </a:path>
              </a:pathLst>
            </a:custGeom>
            <a:gradFill rotWithShape="1">
              <a:gsLst>
                <a:gs pos="0">
                  <a:srgbClr val="004270">
                    <a:alpha val="70000"/>
                  </a:srgbClr>
                </a:gs>
                <a:gs pos="4000">
                  <a:srgbClr val="004270">
                    <a:alpha val="70000"/>
                  </a:srgbClr>
                </a:gs>
                <a:gs pos="100000">
                  <a:srgbClr val="78A538">
                    <a:alpha val="70000"/>
                  </a:srgbClr>
                </a:gs>
              </a:gsLst>
              <a:lin ang="7071824"/>
            </a:gra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2102156" y="1038130"/>
            <a:ext cx="4669624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40"/>
              </a:lnSpc>
            </a:pPr>
            <a:r>
              <a:rPr lang="en-US" sz="27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NH – 47, Walayar - Vadakkancherry</a:t>
            </a:r>
          </a:p>
          <a:p>
            <a:pPr marL="0" lvl="0" indent="0" algn="l">
              <a:lnSpc>
                <a:spcPts val="3240"/>
              </a:lnSpc>
            </a:pPr>
            <a:r>
              <a:rPr lang="en-US" sz="27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96 000 m²</a:t>
            </a:r>
          </a:p>
        </p:txBody>
      </p:sp>
      <p:sp>
        <p:nvSpPr>
          <p:cNvPr id="9" name="Freeform 9" descr="D:\Komal\Clients\Strata\PPT\2017\Starta_Logo-No_Soil_Too_Weak.png"/>
          <p:cNvSpPr/>
          <p:nvPr/>
        </p:nvSpPr>
        <p:spPr>
          <a:xfrm>
            <a:off x="16544924" y="9188768"/>
            <a:ext cx="1693270" cy="843441"/>
          </a:xfrm>
          <a:custGeom>
            <a:avLst/>
            <a:gdLst/>
            <a:ahLst/>
            <a:cxnLst/>
            <a:rect l="l" t="t" r="r" b="b"/>
            <a:pathLst>
              <a:path w="1693270" h="843441">
                <a:moveTo>
                  <a:pt x="0" y="0"/>
                </a:moveTo>
                <a:lnTo>
                  <a:pt x="1693270" y="0"/>
                </a:lnTo>
                <a:lnTo>
                  <a:pt x="1693270" y="843441"/>
                </a:lnTo>
                <a:lnTo>
                  <a:pt x="0" y="8434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2" b="-43735"/>
            </a:stretch>
          </a:blipFill>
        </p:spPr>
        <p:txBody>
          <a:bodyPr/>
          <a:lstStyle/>
          <a:p>
            <a:endParaRPr lang="en-IN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D1584D1-5D04-4FB7-BC75-A8C4C30C82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51" y="9581723"/>
            <a:ext cx="1952498" cy="762427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4" name="Freeform 4" descr="D:\Komal\Clients\Strata\PPT\2017\Starta_Logo-No_Soil_Too_Weak.png"/>
          <p:cNvSpPr/>
          <p:nvPr/>
        </p:nvSpPr>
        <p:spPr>
          <a:xfrm>
            <a:off x="16874834" y="9317282"/>
            <a:ext cx="1530625" cy="762426"/>
          </a:xfrm>
          <a:custGeom>
            <a:avLst/>
            <a:gdLst/>
            <a:ahLst/>
            <a:cxnLst/>
            <a:rect l="l" t="t" r="r" b="b"/>
            <a:pathLst>
              <a:path w="1530625" h="762426">
                <a:moveTo>
                  <a:pt x="0" y="0"/>
                </a:moveTo>
                <a:lnTo>
                  <a:pt x="1530625" y="0"/>
                </a:lnTo>
                <a:lnTo>
                  <a:pt x="1530625" y="762425"/>
                </a:lnTo>
                <a:lnTo>
                  <a:pt x="0" y="7624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2" b="-43735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5" name="Freeform 5" descr="D:\strata\Galerie d'images\LR\StrataBlock\IMG_0612.JPG"/>
          <p:cNvSpPr/>
          <p:nvPr/>
        </p:nvSpPr>
        <p:spPr>
          <a:xfrm>
            <a:off x="0" y="1"/>
            <a:ext cx="18288000" cy="10286998"/>
          </a:xfrm>
          <a:custGeom>
            <a:avLst/>
            <a:gdLst/>
            <a:ahLst/>
            <a:cxnLst/>
            <a:rect l="l" t="t" r="r" b="b"/>
            <a:pathLst>
              <a:path w="18288000" h="10286998">
                <a:moveTo>
                  <a:pt x="0" y="0"/>
                </a:moveTo>
                <a:lnTo>
                  <a:pt x="18288000" y="0"/>
                </a:lnTo>
                <a:lnTo>
                  <a:pt x="18288000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" b="-18647"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6" name="Group 6"/>
          <p:cNvGrpSpPr/>
          <p:nvPr/>
        </p:nvGrpSpPr>
        <p:grpSpPr>
          <a:xfrm rot="-10800000">
            <a:off x="13071188" y="0"/>
            <a:ext cx="4444167" cy="2734372"/>
            <a:chOff x="0" y="0"/>
            <a:chExt cx="5925556" cy="364583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925566" cy="3645789"/>
            </a:xfrm>
            <a:custGeom>
              <a:avLst/>
              <a:gdLst/>
              <a:ahLst/>
              <a:cxnLst/>
              <a:rect l="l" t="t" r="r" b="b"/>
              <a:pathLst>
                <a:path w="5925566" h="3645789">
                  <a:moveTo>
                    <a:pt x="0" y="0"/>
                  </a:moveTo>
                  <a:lnTo>
                    <a:pt x="5925566" y="0"/>
                  </a:lnTo>
                  <a:lnTo>
                    <a:pt x="5925566" y="3645789"/>
                  </a:lnTo>
                  <a:lnTo>
                    <a:pt x="0" y="3645789"/>
                  </a:lnTo>
                  <a:close/>
                </a:path>
              </a:pathLst>
            </a:custGeom>
            <a:gradFill rotWithShape="1">
              <a:gsLst>
                <a:gs pos="0">
                  <a:srgbClr val="004270">
                    <a:alpha val="70000"/>
                  </a:srgbClr>
                </a:gs>
                <a:gs pos="4000">
                  <a:srgbClr val="004270">
                    <a:alpha val="70000"/>
                  </a:srgbClr>
                </a:gs>
                <a:gs pos="100000">
                  <a:srgbClr val="78A538">
                    <a:alpha val="70000"/>
                  </a:srgbClr>
                </a:gs>
              </a:gsLst>
              <a:lin ang="7296170"/>
            </a:gra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3493262" y="839829"/>
            <a:ext cx="3806856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40"/>
              </a:lnSpc>
            </a:pPr>
            <a:r>
              <a:rPr lang="en-US" sz="27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NH-15, Amritsar - Pathankot</a:t>
            </a:r>
          </a:p>
          <a:p>
            <a:pPr marL="0" lvl="0" indent="0" algn="l">
              <a:lnSpc>
                <a:spcPts val="3240"/>
              </a:lnSpc>
            </a:pPr>
            <a:r>
              <a:rPr lang="en-US" sz="27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89 000 m²</a:t>
            </a:r>
          </a:p>
        </p:txBody>
      </p:sp>
      <p:sp>
        <p:nvSpPr>
          <p:cNvPr id="9" name="Freeform 9" descr="D:\Komal\Clients\Strata\PPT\2017\Starta_Logo-No_Soil_Too_Weak.png"/>
          <p:cNvSpPr/>
          <p:nvPr/>
        </p:nvSpPr>
        <p:spPr>
          <a:xfrm>
            <a:off x="16544924" y="9188768"/>
            <a:ext cx="1693270" cy="843441"/>
          </a:xfrm>
          <a:custGeom>
            <a:avLst/>
            <a:gdLst/>
            <a:ahLst/>
            <a:cxnLst/>
            <a:rect l="l" t="t" r="r" b="b"/>
            <a:pathLst>
              <a:path w="1693270" h="843441">
                <a:moveTo>
                  <a:pt x="0" y="0"/>
                </a:moveTo>
                <a:lnTo>
                  <a:pt x="1693270" y="0"/>
                </a:lnTo>
                <a:lnTo>
                  <a:pt x="1693270" y="843441"/>
                </a:lnTo>
                <a:lnTo>
                  <a:pt x="0" y="8434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2" b="-43735"/>
            </a:stretch>
          </a:blipFill>
        </p:spPr>
        <p:txBody>
          <a:bodyPr/>
          <a:lstStyle/>
          <a:p>
            <a:endParaRPr lang="en-IN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AA95D8D-B10B-4505-AFA9-599B814CF49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9524573"/>
            <a:ext cx="1952498" cy="762427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4" name="Freeform 4" descr="D:\Komal\Clients\Strata\PPT\2017\Starta_Logo-No_Soil_Too_Weak.png"/>
          <p:cNvSpPr/>
          <p:nvPr/>
        </p:nvSpPr>
        <p:spPr>
          <a:xfrm>
            <a:off x="16874834" y="9317282"/>
            <a:ext cx="1530625" cy="762426"/>
          </a:xfrm>
          <a:custGeom>
            <a:avLst/>
            <a:gdLst/>
            <a:ahLst/>
            <a:cxnLst/>
            <a:rect l="l" t="t" r="r" b="b"/>
            <a:pathLst>
              <a:path w="1530625" h="762426">
                <a:moveTo>
                  <a:pt x="0" y="0"/>
                </a:moveTo>
                <a:lnTo>
                  <a:pt x="1530625" y="0"/>
                </a:lnTo>
                <a:lnTo>
                  <a:pt x="1530625" y="762425"/>
                </a:lnTo>
                <a:lnTo>
                  <a:pt x="0" y="7624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2" b="-43735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5" name="Freeform 5" descr="D:\strata\Galerie d'images\LR\StrataBlock\chaînage 116 mur n° 3.JPG"/>
          <p:cNvSpPr/>
          <p:nvPr/>
        </p:nvSpPr>
        <p:spPr>
          <a:xfrm>
            <a:off x="0" y="1"/>
            <a:ext cx="18288000" cy="10286998"/>
          </a:xfrm>
          <a:custGeom>
            <a:avLst/>
            <a:gdLst/>
            <a:ahLst/>
            <a:cxnLst/>
            <a:rect l="l" t="t" r="r" b="b"/>
            <a:pathLst>
              <a:path w="18288000" h="10286998">
                <a:moveTo>
                  <a:pt x="0" y="0"/>
                </a:moveTo>
                <a:lnTo>
                  <a:pt x="18288000" y="0"/>
                </a:lnTo>
                <a:lnTo>
                  <a:pt x="18288000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3710" r="-17669" b="-41198"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6" name="Group 6"/>
          <p:cNvGrpSpPr/>
          <p:nvPr/>
        </p:nvGrpSpPr>
        <p:grpSpPr>
          <a:xfrm rot="-10800000">
            <a:off x="12836769" y="0"/>
            <a:ext cx="4470339" cy="2729010"/>
            <a:chOff x="0" y="0"/>
            <a:chExt cx="5960452" cy="36386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960491" cy="3638677"/>
            </a:xfrm>
            <a:custGeom>
              <a:avLst/>
              <a:gdLst/>
              <a:ahLst/>
              <a:cxnLst/>
              <a:rect l="l" t="t" r="r" b="b"/>
              <a:pathLst>
                <a:path w="5960491" h="3638677">
                  <a:moveTo>
                    <a:pt x="0" y="0"/>
                  </a:moveTo>
                  <a:lnTo>
                    <a:pt x="5960491" y="0"/>
                  </a:lnTo>
                  <a:lnTo>
                    <a:pt x="5960491" y="3638677"/>
                  </a:lnTo>
                  <a:lnTo>
                    <a:pt x="0" y="3638677"/>
                  </a:lnTo>
                  <a:close/>
                </a:path>
              </a:pathLst>
            </a:custGeom>
            <a:gradFill rotWithShape="1">
              <a:gsLst>
                <a:gs pos="0">
                  <a:srgbClr val="004270">
                    <a:alpha val="70000"/>
                  </a:srgbClr>
                </a:gs>
                <a:gs pos="4000">
                  <a:srgbClr val="004270">
                    <a:alpha val="70000"/>
                  </a:srgbClr>
                </a:gs>
                <a:gs pos="100000">
                  <a:srgbClr val="78A538">
                    <a:alpha val="70000"/>
                  </a:srgbClr>
                </a:gs>
              </a:gsLst>
              <a:lin ang="7284170"/>
            </a:gra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3168510" y="831631"/>
            <a:ext cx="3806856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40"/>
              </a:lnSpc>
            </a:pPr>
            <a:r>
              <a:rPr lang="en-US" sz="27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NH-4, Tumkur - Chitradurga</a:t>
            </a:r>
          </a:p>
          <a:p>
            <a:pPr marL="0" lvl="0" indent="0" algn="l">
              <a:lnSpc>
                <a:spcPts val="3240"/>
              </a:lnSpc>
            </a:pPr>
            <a:r>
              <a:rPr lang="en-US" sz="27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87 000 m²</a:t>
            </a:r>
          </a:p>
        </p:txBody>
      </p:sp>
      <p:sp>
        <p:nvSpPr>
          <p:cNvPr id="9" name="Freeform 9" descr="D:\Komal\Clients\Strata\PPT\2017\Starta_Logo-No_Soil_Too_Weak.png"/>
          <p:cNvSpPr/>
          <p:nvPr/>
        </p:nvSpPr>
        <p:spPr>
          <a:xfrm>
            <a:off x="16544924" y="9188768"/>
            <a:ext cx="1693270" cy="843441"/>
          </a:xfrm>
          <a:custGeom>
            <a:avLst/>
            <a:gdLst/>
            <a:ahLst/>
            <a:cxnLst/>
            <a:rect l="l" t="t" r="r" b="b"/>
            <a:pathLst>
              <a:path w="1693270" h="843441">
                <a:moveTo>
                  <a:pt x="0" y="0"/>
                </a:moveTo>
                <a:lnTo>
                  <a:pt x="1693270" y="0"/>
                </a:lnTo>
                <a:lnTo>
                  <a:pt x="1693270" y="843441"/>
                </a:lnTo>
                <a:lnTo>
                  <a:pt x="0" y="8434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2" b="-43735"/>
            </a:stretch>
          </a:blipFill>
        </p:spPr>
        <p:txBody>
          <a:bodyPr/>
          <a:lstStyle/>
          <a:p>
            <a:endParaRPr lang="en-IN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9C64E87-770D-4D86-BB98-5F84CB7D09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51" y="9581723"/>
            <a:ext cx="1952498" cy="762427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4" name="Freeform 4" descr="D:\Komal\Clients\Strata\PPT\2017\Starta_Logo-No_Soil_Too_Weak.png"/>
          <p:cNvSpPr/>
          <p:nvPr/>
        </p:nvSpPr>
        <p:spPr>
          <a:xfrm>
            <a:off x="16874834" y="9317282"/>
            <a:ext cx="1530625" cy="762426"/>
          </a:xfrm>
          <a:custGeom>
            <a:avLst/>
            <a:gdLst/>
            <a:ahLst/>
            <a:cxnLst/>
            <a:rect l="l" t="t" r="r" b="b"/>
            <a:pathLst>
              <a:path w="1530625" h="762426">
                <a:moveTo>
                  <a:pt x="0" y="0"/>
                </a:moveTo>
                <a:lnTo>
                  <a:pt x="1530625" y="0"/>
                </a:lnTo>
                <a:lnTo>
                  <a:pt x="1530625" y="762425"/>
                </a:lnTo>
                <a:lnTo>
                  <a:pt x="0" y="7624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2" b="-43735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5" name="Freeform 5"/>
          <p:cNvSpPr/>
          <p:nvPr/>
        </p:nvSpPr>
        <p:spPr>
          <a:xfrm>
            <a:off x="0" y="0"/>
            <a:ext cx="18238194" cy="10287000"/>
          </a:xfrm>
          <a:custGeom>
            <a:avLst/>
            <a:gdLst/>
            <a:ahLst/>
            <a:cxnLst/>
            <a:rect l="l" t="t" r="r" b="b"/>
            <a:pathLst>
              <a:path w="18238194" h="10287000">
                <a:moveTo>
                  <a:pt x="0" y="0"/>
                </a:moveTo>
                <a:lnTo>
                  <a:pt x="18238194" y="0"/>
                </a:lnTo>
                <a:lnTo>
                  <a:pt x="1823819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7355" t="-22570" r="-15403" b="-45638"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6" name="Group 6"/>
          <p:cNvGrpSpPr/>
          <p:nvPr/>
        </p:nvGrpSpPr>
        <p:grpSpPr>
          <a:xfrm rot="-10800000">
            <a:off x="12590581" y="-19050"/>
            <a:ext cx="4716524" cy="3024554"/>
            <a:chOff x="0" y="0"/>
            <a:chExt cx="6288698" cy="403273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288659" cy="4032758"/>
            </a:xfrm>
            <a:custGeom>
              <a:avLst/>
              <a:gdLst/>
              <a:ahLst/>
              <a:cxnLst/>
              <a:rect l="l" t="t" r="r" b="b"/>
              <a:pathLst>
                <a:path w="6288659" h="4032758">
                  <a:moveTo>
                    <a:pt x="0" y="0"/>
                  </a:moveTo>
                  <a:lnTo>
                    <a:pt x="6288659" y="0"/>
                  </a:lnTo>
                  <a:lnTo>
                    <a:pt x="6288659" y="4032758"/>
                  </a:lnTo>
                  <a:lnTo>
                    <a:pt x="0" y="4032758"/>
                  </a:lnTo>
                  <a:close/>
                </a:path>
              </a:pathLst>
            </a:custGeom>
            <a:gradFill rotWithShape="1">
              <a:gsLst>
                <a:gs pos="0">
                  <a:srgbClr val="004270">
                    <a:alpha val="70000"/>
                  </a:srgbClr>
                </a:gs>
                <a:gs pos="4000">
                  <a:srgbClr val="004270">
                    <a:alpha val="70000"/>
                  </a:srgbClr>
                </a:gs>
                <a:gs pos="100000">
                  <a:srgbClr val="78A538">
                    <a:alpha val="70000"/>
                  </a:srgbClr>
                </a:gs>
              </a:gsLst>
              <a:lin ang="7360244"/>
            </a:gra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3193588" y="1066161"/>
            <a:ext cx="4283511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40"/>
              </a:lnSpc>
            </a:pPr>
            <a:r>
              <a:rPr lang="en-US" sz="27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NH – 6, Talegaon-Amravati</a:t>
            </a:r>
          </a:p>
          <a:p>
            <a:pPr marL="0" lvl="0" indent="0" algn="l">
              <a:lnSpc>
                <a:spcPts val="3240"/>
              </a:lnSpc>
            </a:pPr>
            <a:r>
              <a:rPr lang="en-US" sz="27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43 000 m²</a:t>
            </a:r>
          </a:p>
        </p:txBody>
      </p:sp>
      <p:sp>
        <p:nvSpPr>
          <p:cNvPr id="9" name="Freeform 9" descr="D:\Komal\Clients\Strata\PPT\2017\Starta_Logo-No_Soil_Too_Weak.png"/>
          <p:cNvSpPr/>
          <p:nvPr/>
        </p:nvSpPr>
        <p:spPr>
          <a:xfrm>
            <a:off x="16544924" y="9188768"/>
            <a:ext cx="1693270" cy="843441"/>
          </a:xfrm>
          <a:custGeom>
            <a:avLst/>
            <a:gdLst/>
            <a:ahLst/>
            <a:cxnLst/>
            <a:rect l="l" t="t" r="r" b="b"/>
            <a:pathLst>
              <a:path w="1693270" h="843441">
                <a:moveTo>
                  <a:pt x="0" y="0"/>
                </a:moveTo>
                <a:lnTo>
                  <a:pt x="1693270" y="0"/>
                </a:lnTo>
                <a:lnTo>
                  <a:pt x="1693270" y="843441"/>
                </a:lnTo>
                <a:lnTo>
                  <a:pt x="0" y="8434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2" b="-43735"/>
            </a:stretch>
          </a:blipFill>
        </p:spPr>
        <p:txBody>
          <a:bodyPr/>
          <a:lstStyle/>
          <a:p>
            <a:endParaRPr lang="en-IN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8AF998F-4111-46BE-AC23-2F29D0D19DC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51" y="9581723"/>
            <a:ext cx="1952498" cy="762427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4" name="Freeform 4" descr="D:\Komal\Clients\Strata\PPT\2017\Starta_Logo-No_Soil_Too_Weak.png"/>
          <p:cNvSpPr/>
          <p:nvPr/>
        </p:nvSpPr>
        <p:spPr>
          <a:xfrm>
            <a:off x="16874834" y="9317282"/>
            <a:ext cx="1530625" cy="762426"/>
          </a:xfrm>
          <a:custGeom>
            <a:avLst/>
            <a:gdLst/>
            <a:ahLst/>
            <a:cxnLst/>
            <a:rect l="l" t="t" r="r" b="b"/>
            <a:pathLst>
              <a:path w="1530625" h="762426">
                <a:moveTo>
                  <a:pt x="0" y="0"/>
                </a:moveTo>
                <a:lnTo>
                  <a:pt x="1530625" y="0"/>
                </a:lnTo>
                <a:lnTo>
                  <a:pt x="1530625" y="762425"/>
                </a:lnTo>
                <a:lnTo>
                  <a:pt x="0" y="7624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2" b="-43735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5" name="Freeform 5" descr="E:\Galerie d'images - Co Co\Images sélectionnées\StrataBlock\Projets achevés. Compressé\Surat Bharuch1.jpg"/>
          <p:cNvSpPr/>
          <p:nvPr/>
        </p:nvSpPr>
        <p:spPr>
          <a:xfrm>
            <a:off x="-14535" y="0"/>
            <a:ext cx="18302535" cy="10585938"/>
          </a:xfrm>
          <a:custGeom>
            <a:avLst/>
            <a:gdLst/>
            <a:ahLst/>
            <a:cxnLst/>
            <a:rect l="l" t="t" r="r" b="b"/>
            <a:pathLst>
              <a:path w="18302535" h="10585938">
                <a:moveTo>
                  <a:pt x="0" y="0"/>
                </a:moveTo>
                <a:lnTo>
                  <a:pt x="18302535" y="0"/>
                </a:lnTo>
                <a:lnTo>
                  <a:pt x="18302535" y="10585938"/>
                </a:lnTo>
                <a:lnTo>
                  <a:pt x="0" y="105859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57" t="-14267" r="-2263" b="-9378"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6" name="Group 6"/>
          <p:cNvGrpSpPr/>
          <p:nvPr/>
        </p:nvGrpSpPr>
        <p:grpSpPr>
          <a:xfrm rot="-10800000">
            <a:off x="13317372" y="0"/>
            <a:ext cx="3989736" cy="2734372"/>
            <a:chOff x="0" y="0"/>
            <a:chExt cx="5319648" cy="364583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319649" cy="3645789"/>
            </a:xfrm>
            <a:custGeom>
              <a:avLst/>
              <a:gdLst/>
              <a:ahLst/>
              <a:cxnLst/>
              <a:rect l="l" t="t" r="r" b="b"/>
              <a:pathLst>
                <a:path w="5319649" h="3645789">
                  <a:moveTo>
                    <a:pt x="0" y="0"/>
                  </a:moveTo>
                  <a:lnTo>
                    <a:pt x="5319649" y="0"/>
                  </a:lnTo>
                  <a:lnTo>
                    <a:pt x="5319649" y="3645789"/>
                  </a:lnTo>
                  <a:lnTo>
                    <a:pt x="0" y="3645789"/>
                  </a:lnTo>
                  <a:close/>
                </a:path>
              </a:pathLst>
            </a:custGeom>
            <a:gradFill rotWithShape="1">
              <a:gsLst>
                <a:gs pos="0">
                  <a:srgbClr val="004270">
                    <a:alpha val="70000"/>
                  </a:srgbClr>
                </a:gs>
                <a:gs pos="4000">
                  <a:srgbClr val="004270">
                    <a:alpha val="70000"/>
                  </a:srgbClr>
                </a:gs>
                <a:gs pos="100000">
                  <a:srgbClr val="78A538">
                    <a:alpha val="70000"/>
                  </a:srgbClr>
                </a:gs>
              </a:gsLst>
              <a:lin ang="7465491"/>
            </a:gra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3722524" y="906198"/>
            <a:ext cx="3179431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40"/>
              </a:lnSpc>
            </a:pPr>
            <a:r>
              <a:rPr lang="en-US" sz="27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NH-8, Surat-Bharuch</a:t>
            </a:r>
          </a:p>
          <a:p>
            <a:pPr marL="0" lvl="0" indent="0" algn="l">
              <a:lnSpc>
                <a:spcPts val="3240"/>
              </a:lnSpc>
            </a:pPr>
            <a:r>
              <a:rPr lang="en-US" sz="27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28 000 m²</a:t>
            </a:r>
          </a:p>
        </p:txBody>
      </p:sp>
      <p:sp>
        <p:nvSpPr>
          <p:cNvPr id="9" name="Freeform 9" descr="D:\Komal\Clients\Strata\PPT\2017\Starta_Logo-No_Soil_Too_Weak.png"/>
          <p:cNvSpPr/>
          <p:nvPr/>
        </p:nvSpPr>
        <p:spPr>
          <a:xfrm>
            <a:off x="16544924" y="9188768"/>
            <a:ext cx="1693270" cy="843441"/>
          </a:xfrm>
          <a:custGeom>
            <a:avLst/>
            <a:gdLst/>
            <a:ahLst/>
            <a:cxnLst/>
            <a:rect l="l" t="t" r="r" b="b"/>
            <a:pathLst>
              <a:path w="1693270" h="843441">
                <a:moveTo>
                  <a:pt x="0" y="0"/>
                </a:moveTo>
                <a:lnTo>
                  <a:pt x="1693270" y="0"/>
                </a:lnTo>
                <a:lnTo>
                  <a:pt x="1693270" y="843441"/>
                </a:lnTo>
                <a:lnTo>
                  <a:pt x="0" y="8434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2" b="-43735"/>
            </a:stretch>
          </a:blipFill>
        </p:spPr>
        <p:txBody>
          <a:bodyPr/>
          <a:lstStyle/>
          <a:p>
            <a:endParaRPr lang="en-IN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AC4316D-6B7F-4500-9FBA-6E3E2577CB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51" y="9581723"/>
            <a:ext cx="1952498" cy="762427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733925" y="-9525"/>
            <a:ext cx="13563600" cy="10306050"/>
            <a:chOff x="0" y="0"/>
            <a:chExt cx="18084800" cy="13741400"/>
          </a:xfrm>
        </p:grpSpPr>
        <p:sp>
          <p:nvSpPr>
            <p:cNvPr id="5" name="Freeform 5"/>
            <p:cNvSpPr/>
            <p:nvPr/>
          </p:nvSpPr>
          <p:spPr>
            <a:xfrm>
              <a:off x="12700" y="12700"/>
              <a:ext cx="18059400" cy="13716000"/>
            </a:xfrm>
            <a:custGeom>
              <a:avLst/>
              <a:gdLst/>
              <a:ahLst/>
              <a:cxnLst/>
              <a:rect l="l" t="t" r="r" b="b"/>
              <a:pathLst>
                <a:path w="18059400" h="13716000">
                  <a:moveTo>
                    <a:pt x="7918577" y="0"/>
                  </a:moveTo>
                  <a:lnTo>
                    <a:pt x="0" y="13716000"/>
                  </a:lnTo>
                  <a:lnTo>
                    <a:pt x="18059400" y="13716000"/>
                  </a:lnTo>
                  <a:cubicBezTo>
                    <a:pt x="18059400" y="11430000"/>
                    <a:pt x="18059400" y="9144000"/>
                    <a:pt x="18059400" y="6858000"/>
                  </a:cubicBezTo>
                  <a:cubicBezTo>
                    <a:pt x="18059400" y="4572000"/>
                    <a:pt x="18059400" y="2286000"/>
                    <a:pt x="18059400" y="0"/>
                  </a:cubicBezTo>
                  <a:lnTo>
                    <a:pt x="7918577" y="0"/>
                  </a:lnTo>
                  <a:close/>
                </a:path>
              </a:pathLst>
            </a:custGeom>
            <a:gradFill rotWithShape="1">
              <a:gsLst>
                <a:gs pos="0">
                  <a:srgbClr val="004270">
                    <a:alpha val="100000"/>
                  </a:srgbClr>
                </a:gs>
                <a:gs pos="12000">
                  <a:srgbClr val="004270">
                    <a:alpha val="100000"/>
                  </a:srgbClr>
                </a:gs>
                <a:gs pos="96000">
                  <a:srgbClr val="78A538">
                    <a:alpha val="100000"/>
                  </a:srgbClr>
                </a:gs>
              </a:gsLst>
              <a:lin ang="7633723"/>
            </a:gra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6" name="Freeform 6"/>
          <p:cNvSpPr/>
          <p:nvPr/>
        </p:nvSpPr>
        <p:spPr>
          <a:xfrm>
            <a:off x="16981641" y="9387334"/>
            <a:ext cx="1197390" cy="846136"/>
          </a:xfrm>
          <a:custGeom>
            <a:avLst/>
            <a:gdLst/>
            <a:ahLst/>
            <a:cxnLst/>
            <a:rect l="l" t="t" r="r" b="b"/>
            <a:pathLst>
              <a:path w="1197390" h="846136">
                <a:moveTo>
                  <a:pt x="0" y="0"/>
                </a:moveTo>
                <a:lnTo>
                  <a:pt x="1197390" y="0"/>
                </a:lnTo>
                <a:lnTo>
                  <a:pt x="1197390" y="846137"/>
                </a:lnTo>
                <a:lnTo>
                  <a:pt x="0" y="8461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85" b="-285"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7" name="Group 7"/>
          <p:cNvGrpSpPr/>
          <p:nvPr/>
        </p:nvGrpSpPr>
        <p:grpSpPr>
          <a:xfrm>
            <a:off x="-9525" y="-9525"/>
            <a:ext cx="2266950" cy="3912448"/>
            <a:chOff x="0" y="0"/>
            <a:chExt cx="3022600" cy="5216598"/>
          </a:xfrm>
        </p:grpSpPr>
        <p:sp>
          <p:nvSpPr>
            <p:cNvPr id="8" name="Freeform 8"/>
            <p:cNvSpPr/>
            <p:nvPr/>
          </p:nvSpPr>
          <p:spPr>
            <a:xfrm>
              <a:off x="12700" y="12700"/>
              <a:ext cx="2997200" cy="5191252"/>
            </a:xfrm>
            <a:custGeom>
              <a:avLst/>
              <a:gdLst/>
              <a:ahLst/>
              <a:cxnLst/>
              <a:rect l="l" t="t" r="r" b="b"/>
              <a:pathLst>
                <a:path w="2997200" h="5191252">
                  <a:moveTo>
                    <a:pt x="0" y="0"/>
                  </a:moveTo>
                  <a:lnTo>
                    <a:pt x="0" y="5191252"/>
                  </a:lnTo>
                  <a:lnTo>
                    <a:pt x="29972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4270">
                    <a:alpha val="100000"/>
                  </a:srgbClr>
                </a:gs>
                <a:gs pos="12000">
                  <a:srgbClr val="004270">
                    <a:alpha val="100000"/>
                  </a:srgbClr>
                </a:gs>
                <a:gs pos="96000">
                  <a:srgbClr val="78A538">
                    <a:alpha val="100000"/>
                  </a:srgbClr>
                </a:gs>
              </a:gsLst>
              <a:lin ang="8994669"/>
            </a:gra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9" name="Freeform 9" descr="Image représentant un sol, un extérieur, de la terre, un matériau de construction.  Description générée automatiquement."/>
          <p:cNvSpPr/>
          <p:nvPr/>
        </p:nvSpPr>
        <p:spPr>
          <a:xfrm>
            <a:off x="1721036" y="2017514"/>
            <a:ext cx="8663882" cy="6819902"/>
          </a:xfrm>
          <a:custGeom>
            <a:avLst/>
            <a:gdLst/>
            <a:ahLst/>
            <a:cxnLst/>
            <a:rect l="l" t="t" r="r" b="b"/>
            <a:pathLst>
              <a:path w="8663882" h="6819902">
                <a:moveTo>
                  <a:pt x="0" y="0"/>
                </a:moveTo>
                <a:lnTo>
                  <a:pt x="8663881" y="0"/>
                </a:lnTo>
                <a:lnTo>
                  <a:pt x="8663881" y="6819901"/>
                </a:lnTo>
                <a:lnTo>
                  <a:pt x="0" y="68199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484" r="-2518"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10" name="Group 10"/>
          <p:cNvGrpSpPr/>
          <p:nvPr/>
        </p:nvGrpSpPr>
        <p:grpSpPr>
          <a:xfrm>
            <a:off x="9080937" y="5871936"/>
            <a:ext cx="8663882" cy="2012442"/>
            <a:chOff x="0" y="0"/>
            <a:chExt cx="11551842" cy="268325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1551842" cy="2683256"/>
            </a:xfrm>
            <a:custGeom>
              <a:avLst/>
              <a:gdLst/>
              <a:ahLst/>
              <a:cxnLst/>
              <a:rect l="l" t="t" r="r" b="b"/>
              <a:pathLst>
                <a:path w="11551842" h="2683256">
                  <a:moveTo>
                    <a:pt x="0" y="0"/>
                  </a:moveTo>
                  <a:lnTo>
                    <a:pt x="11551842" y="0"/>
                  </a:lnTo>
                  <a:lnTo>
                    <a:pt x="11551842" y="2683256"/>
                  </a:lnTo>
                  <a:lnTo>
                    <a:pt x="0" y="268325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76200"/>
              <a:ext cx="11551842" cy="2607056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marL="0" lvl="0" indent="0" algn="l">
                <a:lnSpc>
                  <a:spcPts val="6480"/>
                </a:lnSpc>
              </a:pPr>
              <a:r>
                <a:rPr lang="en-US" sz="6000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Projets de murs en RS </a:t>
              </a:r>
            </a:p>
            <a:p>
              <a:pPr marL="0" lvl="0" indent="0" algn="l">
                <a:lnSpc>
                  <a:spcPts val="6480"/>
                </a:lnSpc>
              </a:pPr>
              <a:r>
                <a:rPr lang="en-US" sz="6000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- Panneaux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59F1325B-355A-40A7-B0B7-F6B9E1A4C75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51" y="9581723"/>
            <a:ext cx="1952498" cy="762427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4" name="Freeform 4" descr="D:\Komal\Clients\Strata\PPT\2017\Starta_Logo-No_Soil_Too_Weak.png"/>
          <p:cNvSpPr/>
          <p:nvPr/>
        </p:nvSpPr>
        <p:spPr>
          <a:xfrm>
            <a:off x="16874834" y="9317282"/>
            <a:ext cx="1530625" cy="762426"/>
          </a:xfrm>
          <a:custGeom>
            <a:avLst/>
            <a:gdLst/>
            <a:ahLst/>
            <a:cxnLst/>
            <a:rect l="l" t="t" r="r" b="b"/>
            <a:pathLst>
              <a:path w="1530625" h="762426">
                <a:moveTo>
                  <a:pt x="0" y="0"/>
                </a:moveTo>
                <a:lnTo>
                  <a:pt x="1530625" y="0"/>
                </a:lnTo>
                <a:lnTo>
                  <a:pt x="1530625" y="762425"/>
                </a:lnTo>
                <a:lnTo>
                  <a:pt x="0" y="7624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2" b="-43735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5" name="Freeform 5" descr="D:\strata\Galerie d'images\LR\StrataWall\124 w4.JPG"/>
          <p:cNvSpPr/>
          <p:nvPr/>
        </p:nvSpPr>
        <p:spPr>
          <a:xfrm>
            <a:off x="-8462" y="0"/>
            <a:ext cx="18296462" cy="10287000"/>
          </a:xfrm>
          <a:custGeom>
            <a:avLst/>
            <a:gdLst/>
            <a:ahLst/>
            <a:cxnLst/>
            <a:rect l="l" t="t" r="r" b="b"/>
            <a:pathLst>
              <a:path w="18296462" h="10287000">
                <a:moveTo>
                  <a:pt x="0" y="0"/>
                </a:moveTo>
                <a:lnTo>
                  <a:pt x="18296462" y="0"/>
                </a:lnTo>
                <a:lnTo>
                  <a:pt x="1829646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2232" r="-34769" b="-57542"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6" name="Group 6"/>
          <p:cNvGrpSpPr/>
          <p:nvPr/>
        </p:nvGrpSpPr>
        <p:grpSpPr>
          <a:xfrm rot="-10800000">
            <a:off x="12871938" y="0"/>
            <a:ext cx="4435170" cy="2734372"/>
            <a:chOff x="0" y="0"/>
            <a:chExt cx="5913560" cy="364583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913501" cy="3645789"/>
            </a:xfrm>
            <a:custGeom>
              <a:avLst/>
              <a:gdLst/>
              <a:ahLst/>
              <a:cxnLst/>
              <a:rect l="l" t="t" r="r" b="b"/>
              <a:pathLst>
                <a:path w="5913501" h="3645789">
                  <a:moveTo>
                    <a:pt x="0" y="0"/>
                  </a:moveTo>
                  <a:lnTo>
                    <a:pt x="5913501" y="0"/>
                  </a:lnTo>
                  <a:lnTo>
                    <a:pt x="5913501" y="3645789"/>
                  </a:lnTo>
                  <a:lnTo>
                    <a:pt x="0" y="3645789"/>
                  </a:lnTo>
                  <a:close/>
                </a:path>
              </a:pathLst>
            </a:custGeom>
            <a:gradFill rotWithShape="1">
              <a:gsLst>
                <a:gs pos="0">
                  <a:srgbClr val="004270">
                    <a:alpha val="70000"/>
                  </a:srgbClr>
                </a:gs>
                <a:gs pos="4000">
                  <a:srgbClr val="004270">
                    <a:alpha val="70000"/>
                  </a:srgbClr>
                </a:gs>
                <a:gs pos="100000">
                  <a:srgbClr val="78A538">
                    <a:alpha val="70000"/>
                  </a:srgbClr>
                </a:gs>
              </a:gsLst>
              <a:lin ang="7299281"/>
            </a:gra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3272591" y="899389"/>
            <a:ext cx="3633862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40"/>
              </a:lnSpc>
            </a:pPr>
            <a:r>
              <a:rPr lang="en-US" sz="27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NH-1, Panipat-Jalandhar</a:t>
            </a:r>
          </a:p>
          <a:p>
            <a:pPr marL="0" lvl="0" indent="0" algn="l">
              <a:lnSpc>
                <a:spcPts val="3240"/>
              </a:lnSpc>
            </a:pPr>
            <a:r>
              <a:rPr lang="en-US" sz="27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1 36 000 m²</a:t>
            </a:r>
          </a:p>
        </p:txBody>
      </p:sp>
      <p:sp>
        <p:nvSpPr>
          <p:cNvPr id="9" name="Freeform 9" descr="D:\Komal\Clients\Strata\PPT\2017\Starta_Logo-No_Soil_Too_Weak.png"/>
          <p:cNvSpPr/>
          <p:nvPr/>
        </p:nvSpPr>
        <p:spPr>
          <a:xfrm>
            <a:off x="16544924" y="9188768"/>
            <a:ext cx="1693270" cy="843441"/>
          </a:xfrm>
          <a:custGeom>
            <a:avLst/>
            <a:gdLst/>
            <a:ahLst/>
            <a:cxnLst/>
            <a:rect l="l" t="t" r="r" b="b"/>
            <a:pathLst>
              <a:path w="1693270" h="843441">
                <a:moveTo>
                  <a:pt x="0" y="0"/>
                </a:moveTo>
                <a:lnTo>
                  <a:pt x="1693270" y="0"/>
                </a:lnTo>
                <a:lnTo>
                  <a:pt x="1693270" y="843441"/>
                </a:lnTo>
                <a:lnTo>
                  <a:pt x="0" y="8434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2" b="-43735"/>
            </a:stretch>
          </a:blipFill>
        </p:spPr>
        <p:txBody>
          <a:bodyPr/>
          <a:lstStyle/>
          <a:p>
            <a:endParaRPr lang="en-IN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B5829D3-CA09-435B-8222-D2D4EC6989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51" y="9581723"/>
            <a:ext cx="1952498" cy="762427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4" name="Freeform 4" descr="D:\Komal\Clients\Strata\PPT\2017\Starta_Logo-No_Soil_Too_Weak.png"/>
          <p:cNvSpPr/>
          <p:nvPr/>
        </p:nvSpPr>
        <p:spPr>
          <a:xfrm>
            <a:off x="16874834" y="9317282"/>
            <a:ext cx="1530625" cy="762426"/>
          </a:xfrm>
          <a:custGeom>
            <a:avLst/>
            <a:gdLst/>
            <a:ahLst/>
            <a:cxnLst/>
            <a:rect l="l" t="t" r="r" b="b"/>
            <a:pathLst>
              <a:path w="1530625" h="762426">
                <a:moveTo>
                  <a:pt x="0" y="0"/>
                </a:moveTo>
                <a:lnTo>
                  <a:pt x="1530625" y="0"/>
                </a:lnTo>
                <a:lnTo>
                  <a:pt x="1530625" y="762425"/>
                </a:lnTo>
                <a:lnTo>
                  <a:pt x="0" y="7624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2" b="-43735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5" name="Freeform 5" descr="D:\strata\Galerie d'images\StrataWall\IMG_0431.JPG"/>
          <p:cNvSpPr/>
          <p:nvPr/>
        </p:nvSpPr>
        <p:spPr>
          <a:xfrm>
            <a:off x="49808" y="1"/>
            <a:ext cx="18238194" cy="10287000"/>
          </a:xfrm>
          <a:custGeom>
            <a:avLst/>
            <a:gdLst/>
            <a:ahLst/>
            <a:cxnLst/>
            <a:rect l="l" t="t" r="r" b="b"/>
            <a:pathLst>
              <a:path w="18238194" h="10287000">
                <a:moveTo>
                  <a:pt x="0" y="0"/>
                </a:moveTo>
                <a:lnTo>
                  <a:pt x="18238194" y="0"/>
                </a:lnTo>
                <a:lnTo>
                  <a:pt x="18238194" y="10287001"/>
                </a:lnTo>
                <a:lnTo>
                  <a:pt x="0" y="102870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1" r="37" b="-18205"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6" name="Group 6"/>
          <p:cNvGrpSpPr/>
          <p:nvPr/>
        </p:nvGrpSpPr>
        <p:grpSpPr>
          <a:xfrm rot="-10800000">
            <a:off x="12801600" y="0"/>
            <a:ext cx="4540677" cy="2734372"/>
            <a:chOff x="0" y="0"/>
            <a:chExt cx="6054236" cy="364583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054217" cy="3645789"/>
            </a:xfrm>
            <a:custGeom>
              <a:avLst/>
              <a:gdLst/>
              <a:ahLst/>
              <a:cxnLst/>
              <a:rect l="l" t="t" r="r" b="b"/>
              <a:pathLst>
                <a:path w="6054217" h="3645789">
                  <a:moveTo>
                    <a:pt x="0" y="0"/>
                  </a:moveTo>
                  <a:lnTo>
                    <a:pt x="6054217" y="0"/>
                  </a:lnTo>
                  <a:lnTo>
                    <a:pt x="6054217" y="3645789"/>
                  </a:lnTo>
                  <a:lnTo>
                    <a:pt x="0" y="3645789"/>
                  </a:lnTo>
                  <a:close/>
                </a:path>
              </a:pathLst>
            </a:custGeom>
            <a:gradFill rotWithShape="1">
              <a:gsLst>
                <a:gs pos="0">
                  <a:srgbClr val="004270">
                    <a:alpha val="70000"/>
                  </a:srgbClr>
                </a:gs>
                <a:gs pos="4000">
                  <a:srgbClr val="004270">
                    <a:alpha val="70000"/>
                  </a:srgbClr>
                </a:gs>
                <a:gs pos="100000">
                  <a:srgbClr val="78A538">
                    <a:alpha val="70000"/>
                  </a:srgbClr>
                </a:gs>
              </a:gsLst>
              <a:lin ang="7263368"/>
            </a:gra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3168510" y="861952"/>
            <a:ext cx="3806856" cy="82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40"/>
              </a:lnSpc>
            </a:pPr>
            <a:r>
              <a:rPr lang="en-US" sz="27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NH – 9, Pune-Solapur</a:t>
            </a:r>
          </a:p>
          <a:p>
            <a:pPr marL="0" lvl="0" indent="0" algn="l">
              <a:lnSpc>
                <a:spcPts val="3240"/>
              </a:lnSpc>
            </a:pPr>
            <a:r>
              <a:rPr lang="en-US" sz="27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39 000 m²</a:t>
            </a:r>
          </a:p>
        </p:txBody>
      </p:sp>
      <p:sp>
        <p:nvSpPr>
          <p:cNvPr id="9" name="Freeform 9" descr="D:\Komal\Clients\Strata\PPT\2017\Starta_Logo-No_Soil_Too_Weak.png"/>
          <p:cNvSpPr/>
          <p:nvPr/>
        </p:nvSpPr>
        <p:spPr>
          <a:xfrm>
            <a:off x="16544924" y="9188768"/>
            <a:ext cx="1693270" cy="843441"/>
          </a:xfrm>
          <a:custGeom>
            <a:avLst/>
            <a:gdLst/>
            <a:ahLst/>
            <a:cxnLst/>
            <a:rect l="l" t="t" r="r" b="b"/>
            <a:pathLst>
              <a:path w="1693270" h="843441">
                <a:moveTo>
                  <a:pt x="0" y="0"/>
                </a:moveTo>
                <a:lnTo>
                  <a:pt x="1693270" y="0"/>
                </a:lnTo>
                <a:lnTo>
                  <a:pt x="1693270" y="843441"/>
                </a:lnTo>
                <a:lnTo>
                  <a:pt x="0" y="8434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2" b="-43735"/>
            </a:stretch>
          </a:blipFill>
        </p:spPr>
        <p:txBody>
          <a:bodyPr/>
          <a:lstStyle/>
          <a:p>
            <a:endParaRPr lang="en-IN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FB1F4FD-C539-4BBA-BDA7-B09FAE4907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51" y="9581723"/>
            <a:ext cx="1952498" cy="762427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4" name="Freeform 4" descr="D:\Komal\Clients\Strata\PPT\2017\Starta_Logo-No_Soil_Too_Weak.png"/>
          <p:cNvSpPr/>
          <p:nvPr/>
        </p:nvSpPr>
        <p:spPr>
          <a:xfrm>
            <a:off x="16874834" y="9317282"/>
            <a:ext cx="1530625" cy="762426"/>
          </a:xfrm>
          <a:custGeom>
            <a:avLst/>
            <a:gdLst/>
            <a:ahLst/>
            <a:cxnLst/>
            <a:rect l="l" t="t" r="r" b="b"/>
            <a:pathLst>
              <a:path w="1530625" h="762426">
                <a:moveTo>
                  <a:pt x="0" y="0"/>
                </a:moveTo>
                <a:lnTo>
                  <a:pt x="1530625" y="0"/>
                </a:lnTo>
                <a:lnTo>
                  <a:pt x="1530625" y="762425"/>
                </a:lnTo>
                <a:lnTo>
                  <a:pt x="0" y="7624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2" b="-43735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5" name="Freeform 5" descr="E:\Galerie d'images - Co Co\Images sélectionnées\StrataWall\Terminé\Gayatri-Meerut.6.jpg"/>
          <p:cNvSpPr/>
          <p:nvPr/>
        </p:nvSpPr>
        <p:spPr>
          <a:xfrm>
            <a:off x="0" y="-19050"/>
            <a:ext cx="18377570" cy="10287002"/>
          </a:xfrm>
          <a:custGeom>
            <a:avLst/>
            <a:gdLst/>
            <a:ahLst/>
            <a:cxnLst/>
            <a:rect l="l" t="t" r="r" b="b"/>
            <a:pathLst>
              <a:path w="18377570" h="10287002">
                <a:moveTo>
                  <a:pt x="0" y="0"/>
                </a:moveTo>
                <a:lnTo>
                  <a:pt x="18377570" y="0"/>
                </a:lnTo>
                <a:lnTo>
                  <a:pt x="18377570" y="10287002"/>
                </a:lnTo>
                <a:lnTo>
                  <a:pt x="0" y="102870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0268" r="-1092" b="-18558"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6" name="Group 6"/>
          <p:cNvGrpSpPr/>
          <p:nvPr/>
        </p:nvGrpSpPr>
        <p:grpSpPr>
          <a:xfrm rot="-10800000">
            <a:off x="12590581" y="0"/>
            <a:ext cx="4716524" cy="2734372"/>
            <a:chOff x="0" y="0"/>
            <a:chExt cx="6288698" cy="364583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288659" cy="3645789"/>
            </a:xfrm>
            <a:custGeom>
              <a:avLst/>
              <a:gdLst/>
              <a:ahLst/>
              <a:cxnLst/>
              <a:rect l="l" t="t" r="r" b="b"/>
              <a:pathLst>
                <a:path w="6288659" h="3645789">
                  <a:moveTo>
                    <a:pt x="0" y="0"/>
                  </a:moveTo>
                  <a:lnTo>
                    <a:pt x="6288659" y="0"/>
                  </a:lnTo>
                  <a:lnTo>
                    <a:pt x="6288659" y="3645789"/>
                  </a:lnTo>
                  <a:lnTo>
                    <a:pt x="0" y="3645789"/>
                  </a:lnTo>
                  <a:close/>
                </a:path>
              </a:pathLst>
            </a:custGeom>
            <a:gradFill rotWithShape="1">
              <a:gsLst>
                <a:gs pos="0">
                  <a:srgbClr val="004270">
                    <a:alpha val="70000"/>
                  </a:srgbClr>
                </a:gs>
                <a:gs pos="4000">
                  <a:srgbClr val="004270">
                    <a:alpha val="70000"/>
                  </a:srgbClr>
                </a:gs>
                <a:gs pos="100000">
                  <a:srgbClr val="78A538">
                    <a:alpha val="70000"/>
                  </a:srgbClr>
                </a:gs>
              </a:gsLst>
              <a:lin ang="7206163"/>
            </a:gra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2891609" y="911304"/>
            <a:ext cx="4114467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40"/>
              </a:lnSpc>
            </a:pPr>
            <a:r>
              <a:rPr lang="en-US" sz="27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NH – 58, Meerut-Muzaffarnagar</a:t>
            </a:r>
          </a:p>
          <a:p>
            <a:pPr marL="0" lvl="0" indent="0" algn="l">
              <a:lnSpc>
                <a:spcPts val="3240"/>
              </a:lnSpc>
            </a:pPr>
            <a:r>
              <a:rPr lang="en-US" sz="27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11 700 m²</a:t>
            </a:r>
          </a:p>
        </p:txBody>
      </p:sp>
      <p:sp>
        <p:nvSpPr>
          <p:cNvPr id="9" name="Freeform 9" descr="D:\Komal\Clients\Strata\PPT\2017\Starta_Logo-No_Soil_Too_Weak.png"/>
          <p:cNvSpPr/>
          <p:nvPr/>
        </p:nvSpPr>
        <p:spPr>
          <a:xfrm>
            <a:off x="16544924" y="9188768"/>
            <a:ext cx="1693270" cy="843441"/>
          </a:xfrm>
          <a:custGeom>
            <a:avLst/>
            <a:gdLst/>
            <a:ahLst/>
            <a:cxnLst/>
            <a:rect l="l" t="t" r="r" b="b"/>
            <a:pathLst>
              <a:path w="1693270" h="843441">
                <a:moveTo>
                  <a:pt x="0" y="0"/>
                </a:moveTo>
                <a:lnTo>
                  <a:pt x="1693270" y="0"/>
                </a:lnTo>
                <a:lnTo>
                  <a:pt x="1693270" y="843441"/>
                </a:lnTo>
                <a:lnTo>
                  <a:pt x="0" y="8434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2" b="-43735"/>
            </a:stretch>
          </a:blipFill>
        </p:spPr>
        <p:txBody>
          <a:bodyPr/>
          <a:lstStyle/>
          <a:p>
            <a:endParaRPr lang="en-IN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3554B64-1DCA-46C3-8243-9E24177FC8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51" y="9581723"/>
            <a:ext cx="1952498" cy="762427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4" name="Freeform 4" descr="D:\Komal\Clients\Strata\PPT\2017\Starta_Logo-No_Soil_Too_Weak.png"/>
          <p:cNvSpPr/>
          <p:nvPr/>
        </p:nvSpPr>
        <p:spPr>
          <a:xfrm>
            <a:off x="16874834" y="9317282"/>
            <a:ext cx="1530625" cy="762426"/>
          </a:xfrm>
          <a:custGeom>
            <a:avLst/>
            <a:gdLst/>
            <a:ahLst/>
            <a:cxnLst/>
            <a:rect l="l" t="t" r="r" b="b"/>
            <a:pathLst>
              <a:path w="1530625" h="762426">
                <a:moveTo>
                  <a:pt x="0" y="0"/>
                </a:moveTo>
                <a:lnTo>
                  <a:pt x="1530625" y="0"/>
                </a:lnTo>
                <a:lnTo>
                  <a:pt x="1530625" y="762425"/>
                </a:lnTo>
                <a:lnTo>
                  <a:pt x="0" y="7624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2" b="-43735"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5" name="Group 5"/>
          <p:cNvGrpSpPr/>
          <p:nvPr/>
        </p:nvGrpSpPr>
        <p:grpSpPr>
          <a:xfrm>
            <a:off x="1257298" y="259487"/>
            <a:ext cx="9525832" cy="2226550"/>
            <a:chOff x="0" y="0"/>
            <a:chExt cx="12701110" cy="296873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701110" cy="2968734"/>
            </a:xfrm>
            <a:custGeom>
              <a:avLst/>
              <a:gdLst/>
              <a:ahLst/>
              <a:cxnLst/>
              <a:rect l="l" t="t" r="r" b="b"/>
              <a:pathLst>
                <a:path w="12701110" h="2968734">
                  <a:moveTo>
                    <a:pt x="0" y="0"/>
                  </a:moveTo>
                  <a:lnTo>
                    <a:pt x="12701110" y="0"/>
                  </a:lnTo>
                  <a:lnTo>
                    <a:pt x="12701110" y="2968734"/>
                  </a:lnTo>
                  <a:lnTo>
                    <a:pt x="0" y="296873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76200"/>
              <a:ext cx="12701110" cy="28925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480"/>
                </a:lnSpc>
              </a:pPr>
              <a:r>
                <a:rPr lang="en-US" sz="6000">
                  <a:solidFill>
                    <a:srgbClr val="404040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Grands projets</a:t>
              </a:r>
            </a:p>
          </p:txBody>
        </p:sp>
      </p:grpSp>
      <p:sp>
        <p:nvSpPr>
          <p:cNvPr id="8" name="AutoShape 8"/>
          <p:cNvSpPr/>
          <p:nvPr/>
        </p:nvSpPr>
        <p:spPr>
          <a:xfrm rot="10772577">
            <a:off x="1296069" y="2004322"/>
            <a:ext cx="7164586" cy="0"/>
          </a:xfrm>
          <a:prstGeom prst="line">
            <a:avLst/>
          </a:prstGeom>
          <a:ln w="28575" cap="rnd">
            <a:solidFill>
              <a:srgbClr val="78A53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N"/>
          </a:p>
        </p:txBody>
      </p:sp>
      <p:sp>
        <p:nvSpPr>
          <p:cNvPr id="9" name="Freeform 9" descr="Forme  Description générée automatiquement avec un niveau de confiance faible"/>
          <p:cNvSpPr/>
          <p:nvPr/>
        </p:nvSpPr>
        <p:spPr>
          <a:xfrm>
            <a:off x="6049610" y="2827482"/>
            <a:ext cx="6212284" cy="6608344"/>
          </a:xfrm>
          <a:custGeom>
            <a:avLst/>
            <a:gdLst/>
            <a:ahLst/>
            <a:cxnLst/>
            <a:rect l="l" t="t" r="r" b="b"/>
            <a:pathLst>
              <a:path w="6212284" h="6608344">
                <a:moveTo>
                  <a:pt x="0" y="0"/>
                </a:moveTo>
                <a:lnTo>
                  <a:pt x="6212284" y="0"/>
                </a:lnTo>
                <a:lnTo>
                  <a:pt x="6212284" y="6608344"/>
                </a:lnTo>
                <a:lnTo>
                  <a:pt x="0" y="66083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10" name="Group 10"/>
          <p:cNvGrpSpPr/>
          <p:nvPr/>
        </p:nvGrpSpPr>
        <p:grpSpPr>
          <a:xfrm>
            <a:off x="7570269" y="8406462"/>
            <a:ext cx="137160" cy="274320"/>
            <a:chOff x="0" y="0"/>
            <a:chExt cx="182880" cy="36576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82880" cy="365760"/>
            </a:xfrm>
            <a:custGeom>
              <a:avLst/>
              <a:gdLst/>
              <a:ahLst/>
              <a:cxnLst/>
              <a:rect l="l" t="t" r="r" b="b"/>
              <a:pathLst>
                <a:path w="182880" h="365760">
                  <a:moveTo>
                    <a:pt x="0" y="182880"/>
                  </a:moveTo>
                  <a:cubicBezTo>
                    <a:pt x="0" y="81915"/>
                    <a:pt x="40894" y="0"/>
                    <a:pt x="91440" y="0"/>
                  </a:cubicBezTo>
                  <a:cubicBezTo>
                    <a:pt x="141986" y="0"/>
                    <a:pt x="182880" y="81915"/>
                    <a:pt x="182880" y="182880"/>
                  </a:cubicBezTo>
                  <a:cubicBezTo>
                    <a:pt x="182880" y="283845"/>
                    <a:pt x="141986" y="365760"/>
                    <a:pt x="91440" y="365760"/>
                  </a:cubicBezTo>
                  <a:cubicBezTo>
                    <a:pt x="40894" y="365760"/>
                    <a:pt x="0" y="283845"/>
                    <a:pt x="0" y="182880"/>
                  </a:cubicBezTo>
                  <a:close/>
                </a:path>
              </a:pathLst>
            </a:custGeom>
            <a:solidFill>
              <a:srgbClr val="4CA22E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12" name="AutoShape 12"/>
          <p:cNvSpPr/>
          <p:nvPr/>
        </p:nvSpPr>
        <p:spPr>
          <a:xfrm>
            <a:off x="6905785" y="8602677"/>
            <a:ext cx="688889" cy="19050"/>
          </a:xfrm>
          <a:prstGeom prst="line">
            <a:avLst/>
          </a:prstGeom>
          <a:ln w="19050" cap="rnd">
            <a:solidFill>
              <a:srgbClr val="4CA22E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IN"/>
          </a:p>
        </p:txBody>
      </p:sp>
      <p:sp>
        <p:nvSpPr>
          <p:cNvPr id="13" name="TextBox 13"/>
          <p:cNvSpPr txBox="1"/>
          <p:nvPr/>
        </p:nvSpPr>
        <p:spPr>
          <a:xfrm>
            <a:off x="2825391" y="8577333"/>
            <a:ext cx="4150518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60"/>
              </a:lnSpc>
            </a:pPr>
            <a:r>
              <a:rPr lang="en-US" sz="18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NH – 47, Walayar - Vadakkancherry </a:t>
            </a:r>
          </a:p>
          <a:p>
            <a:pPr marL="0" lvl="0" indent="0" algn="ctr">
              <a:lnSpc>
                <a:spcPts val="2160"/>
              </a:lnSpc>
            </a:pPr>
            <a:r>
              <a:rPr lang="en-US" sz="18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1 00 000 m²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8050329" y="8635062"/>
            <a:ext cx="137160" cy="274320"/>
            <a:chOff x="0" y="0"/>
            <a:chExt cx="182880" cy="36576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82880" cy="365760"/>
            </a:xfrm>
            <a:custGeom>
              <a:avLst/>
              <a:gdLst/>
              <a:ahLst/>
              <a:cxnLst/>
              <a:rect l="l" t="t" r="r" b="b"/>
              <a:pathLst>
                <a:path w="182880" h="365760">
                  <a:moveTo>
                    <a:pt x="0" y="182880"/>
                  </a:moveTo>
                  <a:cubicBezTo>
                    <a:pt x="0" y="81915"/>
                    <a:pt x="40894" y="0"/>
                    <a:pt x="91440" y="0"/>
                  </a:cubicBezTo>
                  <a:cubicBezTo>
                    <a:pt x="141986" y="0"/>
                    <a:pt x="182880" y="81915"/>
                    <a:pt x="182880" y="182880"/>
                  </a:cubicBezTo>
                  <a:cubicBezTo>
                    <a:pt x="182880" y="283845"/>
                    <a:pt x="141986" y="365760"/>
                    <a:pt x="91440" y="365760"/>
                  </a:cubicBezTo>
                  <a:cubicBezTo>
                    <a:pt x="40894" y="365760"/>
                    <a:pt x="0" y="283845"/>
                    <a:pt x="0" y="182880"/>
                  </a:cubicBezTo>
                  <a:close/>
                </a:path>
              </a:pathLst>
            </a:custGeom>
            <a:solidFill>
              <a:srgbClr val="4CA22E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16" name="AutoShape 16"/>
          <p:cNvSpPr/>
          <p:nvPr/>
        </p:nvSpPr>
        <p:spPr>
          <a:xfrm rot="-9388701">
            <a:off x="8127577" y="8977094"/>
            <a:ext cx="1031453" cy="0"/>
          </a:xfrm>
          <a:prstGeom prst="line">
            <a:avLst/>
          </a:prstGeom>
          <a:ln w="19050" cap="rnd">
            <a:solidFill>
              <a:srgbClr val="4CA22E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IN"/>
          </a:p>
        </p:txBody>
      </p:sp>
      <p:sp>
        <p:nvSpPr>
          <p:cNvPr id="17" name="TextBox 17"/>
          <p:cNvSpPr txBox="1"/>
          <p:nvPr/>
        </p:nvSpPr>
        <p:spPr>
          <a:xfrm>
            <a:off x="9170037" y="9053858"/>
            <a:ext cx="3482067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60"/>
              </a:lnSpc>
            </a:pPr>
            <a:r>
              <a:rPr lang="en-US" sz="18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NH – 205, Nemilcheri - Hingur </a:t>
            </a:r>
          </a:p>
          <a:p>
            <a:pPr marL="0" lvl="0" indent="0" algn="ctr">
              <a:lnSpc>
                <a:spcPts val="2160"/>
              </a:lnSpc>
            </a:pPr>
            <a:r>
              <a:rPr lang="en-US" sz="18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2 40 000 m²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7158789" y="5091762"/>
            <a:ext cx="137160" cy="274320"/>
            <a:chOff x="0" y="0"/>
            <a:chExt cx="182880" cy="36576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2880" cy="365760"/>
            </a:xfrm>
            <a:custGeom>
              <a:avLst/>
              <a:gdLst/>
              <a:ahLst/>
              <a:cxnLst/>
              <a:rect l="l" t="t" r="r" b="b"/>
              <a:pathLst>
                <a:path w="182880" h="365760">
                  <a:moveTo>
                    <a:pt x="0" y="182880"/>
                  </a:moveTo>
                  <a:cubicBezTo>
                    <a:pt x="0" y="81915"/>
                    <a:pt x="40894" y="0"/>
                    <a:pt x="91440" y="0"/>
                  </a:cubicBezTo>
                  <a:cubicBezTo>
                    <a:pt x="141986" y="0"/>
                    <a:pt x="182880" y="81915"/>
                    <a:pt x="182880" y="182880"/>
                  </a:cubicBezTo>
                  <a:cubicBezTo>
                    <a:pt x="182880" y="283845"/>
                    <a:pt x="141986" y="365760"/>
                    <a:pt x="91440" y="365760"/>
                  </a:cubicBezTo>
                  <a:cubicBezTo>
                    <a:pt x="40894" y="365760"/>
                    <a:pt x="0" y="283845"/>
                    <a:pt x="0" y="182880"/>
                  </a:cubicBezTo>
                  <a:close/>
                </a:path>
              </a:pathLst>
            </a:custGeom>
            <a:solidFill>
              <a:srgbClr val="4CA22E"/>
            </a:soli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7364529" y="4977462"/>
            <a:ext cx="137160" cy="274320"/>
            <a:chOff x="0" y="0"/>
            <a:chExt cx="182880" cy="36576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2880" cy="365760"/>
            </a:xfrm>
            <a:custGeom>
              <a:avLst/>
              <a:gdLst/>
              <a:ahLst/>
              <a:cxnLst/>
              <a:rect l="l" t="t" r="r" b="b"/>
              <a:pathLst>
                <a:path w="182880" h="365760">
                  <a:moveTo>
                    <a:pt x="0" y="182880"/>
                  </a:moveTo>
                  <a:cubicBezTo>
                    <a:pt x="0" y="81915"/>
                    <a:pt x="40894" y="0"/>
                    <a:pt x="91440" y="0"/>
                  </a:cubicBezTo>
                  <a:cubicBezTo>
                    <a:pt x="141986" y="0"/>
                    <a:pt x="182880" y="81915"/>
                    <a:pt x="182880" y="182880"/>
                  </a:cubicBezTo>
                  <a:cubicBezTo>
                    <a:pt x="182880" y="283845"/>
                    <a:pt x="141986" y="365760"/>
                    <a:pt x="91440" y="365760"/>
                  </a:cubicBezTo>
                  <a:cubicBezTo>
                    <a:pt x="40894" y="365760"/>
                    <a:pt x="0" y="283845"/>
                    <a:pt x="0" y="182880"/>
                  </a:cubicBezTo>
                  <a:close/>
                </a:path>
              </a:pathLst>
            </a:custGeom>
            <a:solidFill>
              <a:srgbClr val="4CA22E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22" name="AutoShape 22"/>
          <p:cNvSpPr/>
          <p:nvPr/>
        </p:nvSpPr>
        <p:spPr>
          <a:xfrm rot="417177">
            <a:off x="5997162" y="5162247"/>
            <a:ext cx="1180255" cy="0"/>
          </a:xfrm>
          <a:prstGeom prst="line">
            <a:avLst/>
          </a:prstGeom>
          <a:ln w="19050" cap="rnd">
            <a:solidFill>
              <a:srgbClr val="4CA22E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IN"/>
          </a:p>
        </p:txBody>
      </p:sp>
      <p:sp>
        <p:nvSpPr>
          <p:cNvPr id="23" name="AutoShape 23"/>
          <p:cNvSpPr/>
          <p:nvPr/>
        </p:nvSpPr>
        <p:spPr>
          <a:xfrm rot="1340183">
            <a:off x="6182698" y="4782284"/>
            <a:ext cx="1263612" cy="0"/>
          </a:xfrm>
          <a:prstGeom prst="line">
            <a:avLst/>
          </a:prstGeom>
          <a:ln w="19050" cap="rnd">
            <a:solidFill>
              <a:srgbClr val="4CA22E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IN"/>
          </a:p>
        </p:txBody>
      </p:sp>
      <p:sp>
        <p:nvSpPr>
          <p:cNvPr id="24" name="TextBox 24"/>
          <p:cNvSpPr txBox="1"/>
          <p:nvPr/>
        </p:nvSpPr>
        <p:spPr>
          <a:xfrm>
            <a:off x="3986025" y="4090079"/>
            <a:ext cx="2981929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60"/>
              </a:lnSpc>
            </a:pPr>
            <a:r>
              <a:rPr lang="en-US" sz="18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NH-89, Nagaur-Bikaner</a:t>
            </a:r>
          </a:p>
          <a:p>
            <a:pPr marL="0" lvl="0" indent="0" algn="ctr">
              <a:lnSpc>
                <a:spcPts val="2160"/>
              </a:lnSpc>
            </a:pPr>
            <a:r>
              <a:rPr lang="en-US" sz="18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86 000 m²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407169" y="4718153"/>
            <a:ext cx="3027615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60"/>
              </a:lnSpc>
            </a:pPr>
            <a:r>
              <a:rPr lang="en-US" sz="18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NH – 65, Fatehpur-Salsar</a:t>
            </a:r>
          </a:p>
          <a:p>
            <a:pPr marL="0" lvl="0" indent="0" algn="ctr">
              <a:lnSpc>
                <a:spcPts val="2160"/>
              </a:lnSpc>
            </a:pPr>
            <a:r>
              <a:rPr lang="en-US" sz="18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30 500 m²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10244889" y="5548962"/>
            <a:ext cx="137160" cy="274320"/>
            <a:chOff x="0" y="0"/>
            <a:chExt cx="182880" cy="36576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2880" cy="365760"/>
            </a:xfrm>
            <a:custGeom>
              <a:avLst/>
              <a:gdLst/>
              <a:ahLst/>
              <a:cxnLst/>
              <a:rect l="l" t="t" r="r" b="b"/>
              <a:pathLst>
                <a:path w="182880" h="365760">
                  <a:moveTo>
                    <a:pt x="0" y="182880"/>
                  </a:moveTo>
                  <a:cubicBezTo>
                    <a:pt x="0" y="81915"/>
                    <a:pt x="40894" y="0"/>
                    <a:pt x="91440" y="0"/>
                  </a:cubicBezTo>
                  <a:cubicBezTo>
                    <a:pt x="141986" y="0"/>
                    <a:pt x="182880" y="81915"/>
                    <a:pt x="182880" y="182880"/>
                  </a:cubicBezTo>
                  <a:cubicBezTo>
                    <a:pt x="182880" y="283845"/>
                    <a:pt x="141986" y="365760"/>
                    <a:pt x="91440" y="365760"/>
                  </a:cubicBezTo>
                  <a:cubicBezTo>
                    <a:pt x="40894" y="365760"/>
                    <a:pt x="0" y="283845"/>
                    <a:pt x="0" y="182880"/>
                  </a:cubicBezTo>
                  <a:close/>
                </a:path>
              </a:pathLst>
            </a:custGeom>
            <a:solidFill>
              <a:srgbClr val="4CA22E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28" name="AutoShape 28"/>
          <p:cNvSpPr/>
          <p:nvPr/>
        </p:nvSpPr>
        <p:spPr>
          <a:xfrm rot="-9011718">
            <a:off x="10198853" y="5965120"/>
            <a:ext cx="1218445" cy="0"/>
          </a:xfrm>
          <a:prstGeom prst="line">
            <a:avLst/>
          </a:prstGeom>
          <a:ln w="19050" cap="rnd">
            <a:solidFill>
              <a:srgbClr val="4CA22E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IN"/>
          </a:p>
        </p:txBody>
      </p:sp>
      <p:sp>
        <p:nvSpPr>
          <p:cNvPr id="29" name="TextBox 29"/>
          <p:cNvSpPr txBox="1"/>
          <p:nvPr/>
        </p:nvSpPr>
        <p:spPr>
          <a:xfrm>
            <a:off x="11413866" y="6242270"/>
            <a:ext cx="3348279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60"/>
              </a:lnSpc>
            </a:pPr>
            <a:r>
              <a:rPr lang="en-US" sz="18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NH-6, Dhankuni-Khargpur</a:t>
            </a:r>
          </a:p>
          <a:p>
            <a:pPr marL="0" lvl="0" indent="0" algn="ctr">
              <a:lnSpc>
                <a:spcPts val="2160"/>
              </a:lnSpc>
            </a:pPr>
            <a:r>
              <a:rPr lang="en-US" sz="18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33 000 m²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6930189" y="5663262"/>
            <a:ext cx="137160" cy="274320"/>
            <a:chOff x="0" y="0"/>
            <a:chExt cx="182880" cy="36576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2880" cy="365760"/>
            </a:xfrm>
            <a:custGeom>
              <a:avLst/>
              <a:gdLst/>
              <a:ahLst/>
              <a:cxnLst/>
              <a:rect l="l" t="t" r="r" b="b"/>
              <a:pathLst>
                <a:path w="182880" h="365760">
                  <a:moveTo>
                    <a:pt x="0" y="182880"/>
                  </a:moveTo>
                  <a:cubicBezTo>
                    <a:pt x="0" y="81915"/>
                    <a:pt x="40894" y="0"/>
                    <a:pt x="91440" y="0"/>
                  </a:cubicBezTo>
                  <a:cubicBezTo>
                    <a:pt x="141986" y="0"/>
                    <a:pt x="182880" y="81915"/>
                    <a:pt x="182880" y="182880"/>
                  </a:cubicBezTo>
                  <a:cubicBezTo>
                    <a:pt x="182880" y="283845"/>
                    <a:pt x="141986" y="365760"/>
                    <a:pt x="91440" y="365760"/>
                  </a:cubicBezTo>
                  <a:cubicBezTo>
                    <a:pt x="40894" y="365760"/>
                    <a:pt x="0" y="283845"/>
                    <a:pt x="0" y="182880"/>
                  </a:cubicBezTo>
                  <a:close/>
                </a:path>
              </a:pathLst>
            </a:custGeom>
            <a:solidFill>
              <a:srgbClr val="4CA22E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32" name="AutoShape 32"/>
          <p:cNvSpPr/>
          <p:nvPr/>
        </p:nvSpPr>
        <p:spPr>
          <a:xfrm rot="-523898">
            <a:off x="5880333" y="6803840"/>
            <a:ext cx="1185313" cy="0"/>
          </a:xfrm>
          <a:prstGeom prst="line">
            <a:avLst/>
          </a:prstGeom>
          <a:ln w="19050" cap="rnd">
            <a:solidFill>
              <a:srgbClr val="4CA22E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IN"/>
          </a:p>
        </p:txBody>
      </p:sp>
      <p:sp>
        <p:nvSpPr>
          <p:cNvPr id="33" name="TextBox 33"/>
          <p:cNvSpPr txBox="1"/>
          <p:nvPr/>
        </p:nvSpPr>
        <p:spPr>
          <a:xfrm>
            <a:off x="3129537" y="5537300"/>
            <a:ext cx="2575568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60"/>
              </a:lnSpc>
            </a:pPr>
            <a:r>
              <a:rPr lang="en-US" sz="18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NH-8, Surat - Dahisar</a:t>
            </a:r>
          </a:p>
          <a:p>
            <a:pPr marL="0" lvl="0" indent="0" algn="ctr">
              <a:lnSpc>
                <a:spcPts val="2160"/>
              </a:lnSpc>
            </a:pPr>
            <a:r>
              <a:rPr lang="en-US" sz="18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50 000 m²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7158789" y="6577662"/>
            <a:ext cx="137160" cy="274320"/>
            <a:chOff x="0" y="0"/>
            <a:chExt cx="182880" cy="36576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82880" cy="365760"/>
            </a:xfrm>
            <a:custGeom>
              <a:avLst/>
              <a:gdLst/>
              <a:ahLst/>
              <a:cxnLst/>
              <a:rect l="l" t="t" r="r" b="b"/>
              <a:pathLst>
                <a:path w="182880" h="365760">
                  <a:moveTo>
                    <a:pt x="0" y="182880"/>
                  </a:moveTo>
                  <a:cubicBezTo>
                    <a:pt x="0" y="81915"/>
                    <a:pt x="40894" y="0"/>
                    <a:pt x="91440" y="0"/>
                  </a:cubicBezTo>
                  <a:cubicBezTo>
                    <a:pt x="141986" y="0"/>
                    <a:pt x="182880" y="81915"/>
                    <a:pt x="182880" y="182880"/>
                  </a:cubicBezTo>
                  <a:cubicBezTo>
                    <a:pt x="182880" y="283845"/>
                    <a:pt x="141986" y="365760"/>
                    <a:pt x="91440" y="365760"/>
                  </a:cubicBezTo>
                  <a:cubicBezTo>
                    <a:pt x="40894" y="365760"/>
                    <a:pt x="0" y="283845"/>
                    <a:pt x="0" y="182880"/>
                  </a:cubicBezTo>
                  <a:close/>
                </a:path>
              </a:pathLst>
            </a:custGeom>
            <a:solidFill>
              <a:srgbClr val="4CA22E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3616473" y="6474294"/>
            <a:ext cx="2568354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60"/>
              </a:lnSpc>
            </a:pPr>
            <a:r>
              <a:rPr lang="en-US" sz="18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NH –50, Khed-Sinnar</a:t>
            </a:r>
          </a:p>
          <a:p>
            <a:pPr marL="0" lvl="0" indent="0" algn="ctr">
              <a:lnSpc>
                <a:spcPts val="2160"/>
              </a:lnSpc>
            </a:pPr>
            <a:r>
              <a:rPr lang="en-US" sz="18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25 000 m²</a:t>
            </a:r>
          </a:p>
        </p:txBody>
      </p:sp>
      <p:grpSp>
        <p:nvGrpSpPr>
          <p:cNvPr id="37" name="Group 37"/>
          <p:cNvGrpSpPr/>
          <p:nvPr/>
        </p:nvGrpSpPr>
        <p:grpSpPr>
          <a:xfrm>
            <a:off x="8621829" y="4680282"/>
            <a:ext cx="137160" cy="274320"/>
            <a:chOff x="0" y="0"/>
            <a:chExt cx="182880" cy="36576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82880" cy="365760"/>
            </a:xfrm>
            <a:custGeom>
              <a:avLst/>
              <a:gdLst/>
              <a:ahLst/>
              <a:cxnLst/>
              <a:rect l="l" t="t" r="r" b="b"/>
              <a:pathLst>
                <a:path w="182880" h="365760">
                  <a:moveTo>
                    <a:pt x="0" y="182880"/>
                  </a:moveTo>
                  <a:cubicBezTo>
                    <a:pt x="0" y="81915"/>
                    <a:pt x="40894" y="0"/>
                    <a:pt x="91440" y="0"/>
                  </a:cubicBezTo>
                  <a:cubicBezTo>
                    <a:pt x="141986" y="0"/>
                    <a:pt x="182880" y="81915"/>
                    <a:pt x="182880" y="182880"/>
                  </a:cubicBezTo>
                  <a:cubicBezTo>
                    <a:pt x="182880" y="283845"/>
                    <a:pt x="141986" y="365760"/>
                    <a:pt x="91440" y="365760"/>
                  </a:cubicBezTo>
                  <a:cubicBezTo>
                    <a:pt x="40894" y="365760"/>
                    <a:pt x="0" y="283845"/>
                    <a:pt x="0" y="182880"/>
                  </a:cubicBezTo>
                  <a:close/>
                </a:path>
              </a:pathLst>
            </a:custGeom>
            <a:solidFill>
              <a:srgbClr val="4CA22E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39" name="AutoShape 39"/>
          <p:cNvSpPr/>
          <p:nvPr/>
        </p:nvSpPr>
        <p:spPr>
          <a:xfrm rot="9147370">
            <a:off x="8699688" y="4612915"/>
            <a:ext cx="794321" cy="0"/>
          </a:xfrm>
          <a:prstGeom prst="line">
            <a:avLst/>
          </a:prstGeom>
          <a:ln w="19050" cap="rnd">
            <a:solidFill>
              <a:srgbClr val="4CA22E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IN"/>
          </a:p>
        </p:txBody>
      </p:sp>
      <p:sp>
        <p:nvSpPr>
          <p:cNvPr id="40" name="TextBox 40"/>
          <p:cNvSpPr txBox="1"/>
          <p:nvPr/>
        </p:nvSpPr>
        <p:spPr>
          <a:xfrm>
            <a:off x="8939096" y="3968272"/>
            <a:ext cx="3270470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60"/>
              </a:lnSpc>
            </a:pPr>
            <a:r>
              <a:rPr lang="en-US" sz="18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NH –74, Kashipur-Sitarganj</a:t>
            </a:r>
          </a:p>
          <a:p>
            <a:pPr marL="0" lvl="0" indent="0" algn="ctr">
              <a:lnSpc>
                <a:spcPts val="2160"/>
              </a:lnSpc>
            </a:pPr>
            <a:r>
              <a:rPr lang="en-US" sz="18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55 000 m²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7158789" y="6806262"/>
            <a:ext cx="137160" cy="274320"/>
            <a:chOff x="0" y="0"/>
            <a:chExt cx="182880" cy="36576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82880" cy="365760"/>
            </a:xfrm>
            <a:custGeom>
              <a:avLst/>
              <a:gdLst/>
              <a:ahLst/>
              <a:cxnLst/>
              <a:rect l="l" t="t" r="r" b="b"/>
              <a:pathLst>
                <a:path w="182880" h="365760">
                  <a:moveTo>
                    <a:pt x="0" y="182880"/>
                  </a:moveTo>
                  <a:cubicBezTo>
                    <a:pt x="0" y="81915"/>
                    <a:pt x="40894" y="0"/>
                    <a:pt x="91440" y="0"/>
                  </a:cubicBezTo>
                  <a:cubicBezTo>
                    <a:pt x="141986" y="0"/>
                    <a:pt x="182880" y="81915"/>
                    <a:pt x="182880" y="182880"/>
                  </a:cubicBezTo>
                  <a:cubicBezTo>
                    <a:pt x="182880" y="283845"/>
                    <a:pt x="141986" y="365760"/>
                    <a:pt x="91440" y="365760"/>
                  </a:cubicBezTo>
                  <a:cubicBezTo>
                    <a:pt x="40894" y="365760"/>
                    <a:pt x="0" y="283845"/>
                    <a:pt x="0" y="182880"/>
                  </a:cubicBezTo>
                  <a:close/>
                </a:path>
              </a:pathLst>
            </a:custGeom>
            <a:solidFill>
              <a:srgbClr val="4CA22E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43" name="AutoShape 43"/>
          <p:cNvSpPr/>
          <p:nvPr/>
        </p:nvSpPr>
        <p:spPr>
          <a:xfrm rot="-822338">
            <a:off x="6103108" y="7071059"/>
            <a:ext cx="1085423" cy="0"/>
          </a:xfrm>
          <a:prstGeom prst="line">
            <a:avLst/>
          </a:prstGeom>
          <a:ln w="19050" cap="rnd">
            <a:solidFill>
              <a:srgbClr val="4CA22E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IN"/>
          </a:p>
        </p:txBody>
      </p:sp>
      <p:sp>
        <p:nvSpPr>
          <p:cNvPr id="44" name="TextBox 44"/>
          <p:cNvSpPr txBox="1"/>
          <p:nvPr/>
        </p:nvSpPr>
        <p:spPr>
          <a:xfrm>
            <a:off x="3121552" y="7149162"/>
            <a:ext cx="3030019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60"/>
              </a:lnSpc>
            </a:pPr>
            <a:r>
              <a:rPr lang="en-US" sz="18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NH – 211, Solapur - Yedshi</a:t>
            </a:r>
          </a:p>
          <a:p>
            <a:pPr marL="0" lvl="0" indent="0" algn="ctr">
              <a:lnSpc>
                <a:spcPts val="2160"/>
              </a:lnSpc>
            </a:pPr>
            <a:r>
              <a:rPr lang="en-US" sz="18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90 000 m²</a:t>
            </a:r>
          </a:p>
        </p:txBody>
      </p:sp>
      <p:grpSp>
        <p:nvGrpSpPr>
          <p:cNvPr id="45" name="Group 45"/>
          <p:cNvGrpSpPr/>
          <p:nvPr/>
        </p:nvGrpSpPr>
        <p:grpSpPr>
          <a:xfrm>
            <a:off x="7158789" y="6966282"/>
            <a:ext cx="137160" cy="274320"/>
            <a:chOff x="0" y="0"/>
            <a:chExt cx="182880" cy="36576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82880" cy="365760"/>
            </a:xfrm>
            <a:custGeom>
              <a:avLst/>
              <a:gdLst/>
              <a:ahLst/>
              <a:cxnLst/>
              <a:rect l="l" t="t" r="r" b="b"/>
              <a:pathLst>
                <a:path w="182880" h="365760">
                  <a:moveTo>
                    <a:pt x="0" y="182880"/>
                  </a:moveTo>
                  <a:cubicBezTo>
                    <a:pt x="0" y="81915"/>
                    <a:pt x="40894" y="0"/>
                    <a:pt x="91440" y="0"/>
                  </a:cubicBezTo>
                  <a:cubicBezTo>
                    <a:pt x="141986" y="0"/>
                    <a:pt x="182880" y="81915"/>
                    <a:pt x="182880" y="182880"/>
                  </a:cubicBezTo>
                  <a:cubicBezTo>
                    <a:pt x="182880" y="283845"/>
                    <a:pt x="141986" y="365760"/>
                    <a:pt x="91440" y="365760"/>
                  </a:cubicBezTo>
                  <a:cubicBezTo>
                    <a:pt x="40894" y="365760"/>
                    <a:pt x="0" y="283845"/>
                    <a:pt x="0" y="182880"/>
                  </a:cubicBezTo>
                  <a:close/>
                </a:path>
              </a:pathLst>
            </a:custGeom>
            <a:solidFill>
              <a:srgbClr val="4CA22E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47" name="AutoShape 47"/>
          <p:cNvSpPr/>
          <p:nvPr/>
        </p:nvSpPr>
        <p:spPr>
          <a:xfrm rot="-1952832">
            <a:off x="6142516" y="7471109"/>
            <a:ext cx="1115390" cy="0"/>
          </a:xfrm>
          <a:prstGeom prst="line">
            <a:avLst/>
          </a:prstGeom>
          <a:ln w="19050" cap="rnd">
            <a:solidFill>
              <a:srgbClr val="4CA22E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IN"/>
          </a:p>
        </p:txBody>
      </p:sp>
      <p:sp>
        <p:nvSpPr>
          <p:cNvPr id="48" name="TextBox 48"/>
          <p:cNvSpPr txBox="1"/>
          <p:nvPr/>
        </p:nvSpPr>
        <p:spPr>
          <a:xfrm>
            <a:off x="3105975" y="7815454"/>
            <a:ext cx="3448404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60"/>
              </a:lnSpc>
            </a:pPr>
            <a:r>
              <a:rPr lang="en-US" sz="18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NH – 211, Aurangabad - Yedshi</a:t>
            </a:r>
          </a:p>
          <a:p>
            <a:pPr marL="0" lvl="0" indent="0" algn="ctr">
              <a:lnSpc>
                <a:spcPts val="2160"/>
              </a:lnSpc>
            </a:pPr>
            <a:r>
              <a:rPr lang="en-US" sz="18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1 73 000 m²</a:t>
            </a:r>
          </a:p>
        </p:txBody>
      </p:sp>
      <p:sp>
        <p:nvSpPr>
          <p:cNvPr id="49" name="AutoShape 49"/>
          <p:cNvSpPr/>
          <p:nvPr/>
        </p:nvSpPr>
        <p:spPr>
          <a:xfrm rot="417177">
            <a:off x="5768562" y="5771154"/>
            <a:ext cx="1180255" cy="0"/>
          </a:xfrm>
          <a:prstGeom prst="line">
            <a:avLst/>
          </a:prstGeom>
          <a:ln w="19050" cap="rnd">
            <a:solidFill>
              <a:srgbClr val="4CA22E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IN"/>
          </a:p>
        </p:txBody>
      </p:sp>
      <p:sp>
        <p:nvSpPr>
          <p:cNvPr id="50" name="AutoShape 50"/>
          <p:cNvSpPr/>
          <p:nvPr/>
        </p:nvSpPr>
        <p:spPr>
          <a:xfrm rot="1340183">
            <a:off x="6525598" y="3873430"/>
            <a:ext cx="1263612" cy="0"/>
          </a:xfrm>
          <a:prstGeom prst="line">
            <a:avLst/>
          </a:prstGeom>
          <a:ln w="19050" cap="rnd">
            <a:solidFill>
              <a:srgbClr val="4CA22E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IN"/>
          </a:p>
        </p:txBody>
      </p:sp>
      <p:grpSp>
        <p:nvGrpSpPr>
          <p:cNvPr id="51" name="Group 51"/>
          <p:cNvGrpSpPr/>
          <p:nvPr/>
        </p:nvGrpSpPr>
        <p:grpSpPr>
          <a:xfrm>
            <a:off x="7707429" y="3994482"/>
            <a:ext cx="137160" cy="274320"/>
            <a:chOff x="0" y="0"/>
            <a:chExt cx="182880" cy="365760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82880" cy="365760"/>
            </a:xfrm>
            <a:custGeom>
              <a:avLst/>
              <a:gdLst/>
              <a:ahLst/>
              <a:cxnLst/>
              <a:rect l="l" t="t" r="r" b="b"/>
              <a:pathLst>
                <a:path w="182880" h="365760">
                  <a:moveTo>
                    <a:pt x="0" y="182880"/>
                  </a:moveTo>
                  <a:cubicBezTo>
                    <a:pt x="0" y="81915"/>
                    <a:pt x="40894" y="0"/>
                    <a:pt x="91440" y="0"/>
                  </a:cubicBezTo>
                  <a:cubicBezTo>
                    <a:pt x="141986" y="0"/>
                    <a:pt x="182880" y="81915"/>
                    <a:pt x="182880" y="182880"/>
                  </a:cubicBezTo>
                  <a:cubicBezTo>
                    <a:pt x="182880" y="283845"/>
                    <a:pt x="141986" y="365760"/>
                    <a:pt x="91440" y="365760"/>
                  </a:cubicBezTo>
                  <a:cubicBezTo>
                    <a:pt x="40894" y="365760"/>
                    <a:pt x="0" y="283845"/>
                    <a:pt x="0" y="182880"/>
                  </a:cubicBezTo>
                  <a:close/>
                </a:path>
              </a:pathLst>
            </a:custGeom>
            <a:solidFill>
              <a:srgbClr val="4CA22E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53" name="TextBox 53"/>
          <p:cNvSpPr txBox="1"/>
          <p:nvPr/>
        </p:nvSpPr>
        <p:spPr>
          <a:xfrm>
            <a:off x="4164366" y="3234353"/>
            <a:ext cx="3044446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60"/>
              </a:lnSpc>
            </a:pPr>
            <a:r>
              <a:rPr lang="en-US" sz="18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NH-1, Panipat-Jalandhar</a:t>
            </a:r>
          </a:p>
          <a:p>
            <a:pPr marL="0" lvl="0" indent="0" algn="ctr">
              <a:lnSpc>
                <a:spcPts val="2160"/>
              </a:lnSpc>
            </a:pPr>
            <a:r>
              <a:rPr lang="en-US" sz="18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1 26 000 m²</a:t>
            </a:r>
          </a:p>
        </p:txBody>
      </p:sp>
      <p:pic>
        <p:nvPicPr>
          <p:cNvPr id="54" name="Image 53">
            <a:extLst>
              <a:ext uri="{FF2B5EF4-FFF2-40B4-BE49-F238E27FC236}">
                <a16:creationId xmlns:a16="http://schemas.microsoft.com/office/drawing/2014/main" id="{C6D2B1A7-35E5-4C7F-9DBB-9CA3A18F61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51" y="9581723"/>
            <a:ext cx="1952498" cy="762427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4" name="Freeform 4" descr="D:\Komal\Clients\Strata\PPT\2017\Starta_Logo-No_Soil_Too_Weak.png"/>
          <p:cNvSpPr/>
          <p:nvPr/>
        </p:nvSpPr>
        <p:spPr>
          <a:xfrm>
            <a:off x="16874834" y="9317282"/>
            <a:ext cx="1530625" cy="762426"/>
          </a:xfrm>
          <a:custGeom>
            <a:avLst/>
            <a:gdLst/>
            <a:ahLst/>
            <a:cxnLst/>
            <a:rect l="l" t="t" r="r" b="b"/>
            <a:pathLst>
              <a:path w="1530625" h="762426">
                <a:moveTo>
                  <a:pt x="0" y="0"/>
                </a:moveTo>
                <a:lnTo>
                  <a:pt x="1530625" y="0"/>
                </a:lnTo>
                <a:lnTo>
                  <a:pt x="1530625" y="762425"/>
                </a:lnTo>
                <a:lnTo>
                  <a:pt x="0" y="7624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72" b="-43735"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5" name="Group 5"/>
          <p:cNvGrpSpPr/>
          <p:nvPr/>
        </p:nvGrpSpPr>
        <p:grpSpPr>
          <a:xfrm>
            <a:off x="1257300" y="547688"/>
            <a:ext cx="15773400" cy="1988345"/>
            <a:chOff x="0" y="0"/>
            <a:chExt cx="21031200" cy="265112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031200" cy="2651126"/>
            </a:xfrm>
            <a:custGeom>
              <a:avLst/>
              <a:gdLst/>
              <a:ahLst/>
              <a:cxnLst/>
              <a:rect l="l" t="t" r="r" b="b"/>
              <a:pathLst>
                <a:path w="21031200" h="2651126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76200"/>
              <a:ext cx="21031200" cy="25749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480"/>
                </a:lnSpc>
              </a:pPr>
              <a:r>
                <a:rPr lang="en-US" sz="6000">
                  <a:solidFill>
                    <a:srgbClr val="404040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Associations internationales</a:t>
              </a:r>
            </a:p>
          </p:txBody>
        </p:sp>
      </p:grpSp>
      <p:sp>
        <p:nvSpPr>
          <p:cNvPr id="8" name="AutoShape 8"/>
          <p:cNvSpPr/>
          <p:nvPr/>
        </p:nvSpPr>
        <p:spPr>
          <a:xfrm rot="10778026">
            <a:off x="1340729" y="2066147"/>
            <a:ext cx="8941210" cy="0"/>
          </a:xfrm>
          <a:prstGeom prst="line">
            <a:avLst/>
          </a:prstGeom>
          <a:ln w="28575" cap="rnd">
            <a:solidFill>
              <a:srgbClr val="78A53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N"/>
          </a:p>
        </p:txBody>
      </p:sp>
      <p:sp>
        <p:nvSpPr>
          <p:cNvPr id="9" name="Freeform 9"/>
          <p:cNvSpPr/>
          <p:nvPr/>
        </p:nvSpPr>
        <p:spPr>
          <a:xfrm>
            <a:off x="4482642" y="5494412"/>
            <a:ext cx="2627949" cy="1479440"/>
          </a:xfrm>
          <a:custGeom>
            <a:avLst/>
            <a:gdLst/>
            <a:ahLst/>
            <a:cxnLst/>
            <a:rect l="l" t="t" r="r" b="b"/>
            <a:pathLst>
              <a:path w="2627949" h="1479440">
                <a:moveTo>
                  <a:pt x="0" y="0"/>
                </a:moveTo>
                <a:lnTo>
                  <a:pt x="2627949" y="0"/>
                </a:lnTo>
                <a:lnTo>
                  <a:pt x="2627949" y="1479439"/>
                </a:lnTo>
                <a:lnTo>
                  <a:pt x="0" y="14794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0" name="Freeform 10"/>
          <p:cNvSpPr/>
          <p:nvPr/>
        </p:nvSpPr>
        <p:spPr>
          <a:xfrm>
            <a:off x="1459334" y="3701794"/>
            <a:ext cx="3730946" cy="1346571"/>
          </a:xfrm>
          <a:custGeom>
            <a:avLst/>
            <a:gdLst/>
            <a:ahLst/>
            <a:cxnLst/>
            <a:rect l="l" t="t" r="r" b="b"/>
            <a:pathLst>
              <a:path w="3730946" h="1346571">
                <a:moveTo>
                  <a:pt x="0" y="0"/>
                </a:moveTo>
                <a:lnTo>
                  <a:pt x="3730945" y="0"/>
                </a:lnTo>
                <a:lnTo>
                  <a:pt x="3730945" y="1346572"/>
                </a:lnTo>
                <a:lnTo>
                  <a:pt x="0" y="134657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39" b="-39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>
          <a:xfrm>
            <a:off x="5501358" y="3192183"/>
            <a:ext cx="1819537" cy="1976427"/>
          </a:xfrm>
          <a:custGeom>
            <a:avLst/>
            <a:gdLst/>
            <a:ahLst/>
            <a:cxnLst/>
            <a:rect l="l" t="t" r="r" b="b"/>
            <a:pathLst>
              <a:path w="1819537" h="1976427">
                <a:moveTo>
                  <a:pt x="0" y="0"/>
                </a:moveTo>
                <a:lnTo>
                  <a:pt x="1819537" y="0"/>
                </a:lnTo>
                <a:lnTo>
                  <a:pt x="1819537" y="1976427"/>
                </a:lnTo>
                <a:lnTo>
                  <a:pt x="0" y="197642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8" r="-28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2" name="Freeform 12"/>
          <p:cNvSpPr/>
          <p:nvPr/>
        </p:nvSpPr>
        <p:spPr>
          <a:xfrm>
            <a:off x="7541482" y="3178383"/>
            <a:ext cx="3037074" cy="2103138"/>
          </a:xfrm>
          <a:custGeom>
            <a:avLst/>
            <a:gdLst/>
            <a:ahLst/>
            <a:cxnLst/>
            <a:rect l="l" t="t" r="r" b="b"/>
            <a:pathLst>
              <a:path w="3037074" h="2103138">
                <a:moveTo>
                  <a:pt x="0" y="0"/>
                </a:moveTo>
                <a:lnTo>
                  <a:pt x="3037074" y="0"/>
                </a:lnTo>
                <a:lnTo>
                  <a:pt x="3037074" y="2103138"/>
                </a:lnTo>
                <a:lnTo>
                  <a:pt x="0" y="21031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35" r="-35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3" name="Freeform 13"/>
          <p:cNvSpPr/>
          <p:nvPr/>
        </p:nvSpPr>
        <p:spPr>
          <a:xfrm>
            <a:off x="9818508" y="5399506"/>
            <a:ext cx="1871393" cy="1871392"/>
          </a:xfrm>
          <a:custGeom>
            <a:avLst/>
            <a:gdLst/>
            <a:ahLst/>
            <a:cxnLst/>
            <a:rect l="l" t="t" r="r" b="b"/>
            <a:pathLst>
              <a:path w="1871393" h="1871392">
                <a:moveTo>
                  <a:pt x="0" y="0"/>
                </a:moveTo>
                <a:lnTo>
                  <a:pt x="1871392" y="0"/>
                </a:lnTo>
                <a:lnTo>
                  <a:pt x="1871392" y="1871393"/>
                </a:lnTo>
                <a:lnTo>
                  <a:pt x="0" y="187139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4" name="Freeform 14"/>
          <p:cNvSpPr/>
          <p:nvPr/>
        </p:nvSpPr>
        <p:spPr>
          <a:xfrm>
            <a:off x="1673325" y="7272478"/>
            <a:ext cx="5044638" cy="1042559"/>
          </a:xfrm>
          <a:custGeom>
            <a:avLst/>
            <a:gdLst/>
            <a:ahLst/>
            <a:cxnLst/>
            <a:rect l="l" t="t" r="r" b="b"/>
            <a:pathLst>
              <a:path w="5044638" h="1042559">
                <a:moveTo>
                  <a:pt x="0" y="0"/>
                </a:moveTo>
                <a:lnTo>
                  <a:pt x="5044638" y="0"/>
                </a:lnTo>
                <a:lnTo>
                  <a:pt x="5044638" y="1042559"/>
                </a:lnTo>
                <a:lnTo>
                  <a:pt x="0" y="104255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5" name="Freeform 15"/>
          <p:cNvSpPr/>
          <p:nvPr/>
        </p:nvSpPr>
        <p:spPr>
          <a:xfrm>
            <a:off x="1630838" y="5156198"/>
            <a:ext cx="1992277" cy="1992279"/>
          </a:xfrm>
          <a:custGeom>
            <a:avLst/>
            <a:gdLst/>
            <a:ahLst/>
            <a:cxnLst/>
            <a:rect l="l" t="t" r="r" b="b"/>
            <a:pathLst>
              <a:path w="1992277" h="1992279">
                <a:moveTo>
                  <a:pt x="0" y="0"/>
                </a:moveTo>
                <a:lnTo>
                  <a:pt x="1992277" y="0"/>
                </a:lnTo>
                <a:lnTo>
                  <a:pt x="1992277" y="1992278"/>
                </a:lnTo>
                <a:lnTo>
                  <a:pt x="0" y="199227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6" name="Freeform 16"/>
          <p:cNvSpPr/>
          <p:nvPr/>
        </p:nvSpPr>
        <p:spPr>
          <a:xfrm>
            <a:off x="10953766" y="6574156"/>
            <a:ext cx="3481761" cy="1740880"/>
          </a:xfrm>
          <a:custGeom>
            <a:avLst/>
            <a:gdLst/>
            <a:ahLst/>
            <a:cxnLst/>
            <a:rect l="l" t="t" r="r" b="b"/>
            <a:pathLst>
              <a:path w="3481761" h="1740880">
                <a:moveTo>
                  <a:pt x="0" y="0"/>
                </a:moveTo>
                <a:lnTo>
                  <a:pt x="3481762" y="0"/>
                </a:lnTo>
                <a:lnTo>
                  <a:pt x="3481762" y="1740881"/>
                </a:lnTo>
                <a:lnTo>
                  <a:pt x="0" y="174088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7" name="Freeform 17"/>
          <p:cNvSpPr/>
          <p:nvPr/>
        </p:nvSpPr>
        <p:spPr>
          <a:xfrm>
            <a:off x="10876112" y="3313875"/>
            <a:ext cx="2239934" cy="2015938"/>
          </a:xfrm>
          <a:custGeom>
            <a:avLst/>
            <a:gdLst/>
            <a:ahLst/>
            <a:cxnLst/>
            <a:rect l="l" t="t" r="r" b="b"/>
            <a:pathLst>
              <a:path w="2239934" h="2015938">
                <a:moveTo>
                  <a:pt x="0" y="0"/>
                </a:moveTo>
                <a:lnTo>
                  <a:pt x="2239933" y="0"/>
                </a:lnTo>
                <a:lnTo>
                  <a:pt x="2239933" y="2015938"/>
                </a:lnTo>
                <a:lnTo>
                  <a:pt x="0" y="201593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15" r="-15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8" name="Freeform 18"/>
          <p:cNvSpPr/>
          <p:nvPr/>
        </p:nvSpPr>
        <p:spPr>
          <a:xfrm>
            <a:off x="7320894" y="5609374"/>
            <a:ext cx="2386836" cy="2386836"/>
          </a:xfrm>
          <a:custGeom>
            <a:avLst/>
            <a:gdLst/>
            <a:ahLst/>
            <a:cxnLst/>
            <a:rect l="l" t="t" r="r" b="b"/>
            <a:pathLst>
              <a:path w="2386836" h="2386836">
                <a:moveTo>
                  <a:pt x="0" y="0"/>
                </a:moveTo>
                <a:lnTo>
                  <a:pt x="2386836" y="0"/>
                </a:lnTo>
                <a:lnTo>
                  <a:pt x="2386836" y="2386837"/>
                </a:lnTo>
                <a:lnTo>
                  <a:pt x="0" y="238683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9" name="Freeform 19"/>
          <p:cNvSpPr/>
          <p:nvPr/>
        </p:nvSpPr>
        <p:spPr>
          <a:xfrm>
            <a:off x="7460620" y="7964807"/>
            <a:ext cx="2107385" cy="161195"/>
          </a:xfrm>
          <a:custGeom>
            <a:avLst/>
            <a:gdLst/>
            <a:ahLst/>
            <a:cxnLst/>
            <a:rect l="l" t="t" r="r" b="b"/>
            <a:pathLst>
              <a:path w="2107385" h="161195">
                <a:moveTo>
                  <a:pt x="0" y="0"/>
                </a:moveTo>
                <a:lnTo>
                  <a:pt x="2107384" y="0"/>
                </a:lnTo>
                <a:lnTo>
                  <a:pt x="2107384" y="161195"/>
                </a:lnTo>
                <a:lnTo>
                  <a:pt x="0" y="16119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897939" b="-3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20" name="Freeform 20"/>
          <p:cNvSpPr/>
          <p:nvPr/>
        </p:nvSpPr>
        <p:spPr>
          <a:xfrm>
            <a:off x="12506130" y="5245410"/>
            <a:ext cx="2239934" cy="988720"/>
          </a:xfrm>
          <a:custGeom>
            <a:avLst/>
            <a:gdLst/>
            <a:ahLst/>
            <a:cxnLst/>
            <a:rect l="l" t="t" r="r" b="b"/>
            <a:pathLst>
              <a:path w="2239934" h="988720">
                <a:moveTo>
                  <a:pt x="0" y="0"/>
                </a:moveTo>
                <a:lnTo>
                  <a:pt x="2239934" y="0"/>
                </a:lnTo>
                <a:lnTo>
                  <a:pt x="2239934" y="988720"/>
                </a:lnTo>
                <a:lnTo>
                  <a:pt x="0" y="98872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b="-337"/>
            </a:stretch>
          </a:blipFill>
        </p:spPr>
        <p:txBody>
          <a:bodyPr/>
          <a:lstStyle/>
          <a:p>
            <a:endParaRPr lang="en-IN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5F214C3-47FD-475E-B518-9D4965CFF4D1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9477451"/>
            <a:ext cx="1952498" cy="762427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4" name="Freeform 4" descr="D:\Komal\Clients\Strata\PPT\2017\Starta_Logo-No_Soil_Too_Weak.png"/>
          <p:cNvSpPr/>
          <p:nvPr/>
        </p:nvSpPr>
        <p:spPr>
          <a:xfrm>
            <a:off x="16874834" y="9317282"/>
            <a:ext cx="1530625" cy="762426"/>
          </a:xfrm>
          <a:custGeom>
            <a:avLst/>
            <a:gdLst/>
            <a:ahLst/>
            <a:cxnLst/>
            <a:rect l="l" t="t" r="r" b="b"/>
            <a:pathLst>
              <a:path w="1530625" h="762426">
                <a:moveTo>
                  <a:pt x="0" y="0"/>
                </a:moveTo>
                <a:lnTo>
                  <a:pt x="1530625" y="0"/>
                </a:lnTo>
                <a:lnTo>
                  <a:pt x="1530625" y="762425"/>
                </a:lnTo>
                <a:lnTo>
                  <a:pt x="0" y="7624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72" b="-43735"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5" name="Group 5"/>
          <p:cNvGrpSpPr/>
          <p:nvPr/>
        </p:nvGrpSpPr>
        <p:grpSpPr>
          <a:xfrm>
            <a:off x="1257300" y="547688"/>
            <a:ext cx="15773400" cy="1988345"/>
            <a:chOff x="0" y="0"/>
            <a:chExt cx="21031200" cy="265112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031200" cy="2651126"/>
            </a:xfrm>
            <a:custGeom>
              <a:avLst/>
              <a:gdLst/>
              <a:ahLst/>
              <a:cxnLst/>
              <a:rect l="l" t="t" r="r" b="b"/>
              <a:pathLst>
                <a:path w="21031200" h="2651126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76200"/>
              <a:ext cx="21031200" cy="25749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480"/>
                </a:lnSpc>
              </a:pPr>
              <a:r>
                <a:rPr lang="en-US" sz="6000">
                  <a:solidFill>
                    <a:srgbClr val="404040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Certains de nos clients.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348740" y="2620763"/>
            <a:ext cx="16116300" cy="678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24"/>
              </a:lnSpc>
            </a:pPr>
            <a:r>
              <a:rPr lang="en-US" sz="27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J'ai collaboré avec les principaux entrepreneurs en construction routière en Inde ainsi qu'avec divers organismes internationaux, et j'ai obtenu l'approbation de la majorité des consultants. </a:t>
            </a:r>
          </a:p>
        </p:txBody>
      </p:sp>
      <p:sp>
        <p:nvSpPr>
          <p:cNvPr id="9" name="AutoShape 9"/>
          <p:cNvSpPr/>
          <p:nvPr/>
        </p:nvSpPr>
        <p:spPr>
          <a:xfrm rot="10770146">
            <a:off x="1384917" y="2066147"/>
            <a:ext cx="6581074" cy="0"/>
          </a:xfrm>
          <a:prstGeom prst="line">
            <a:avLst/>
          </a:prstGeom>
          <a:ln w="28575" cap="rnd">
            <a:solidFill>
              <a:srgbClr val="78A53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N"/>
          </a:p>
        </p:txBody>
      </p:sp>
      <p:sp>
        <p:nvSpPr>
          <p:cNvPr id="10" name="Freeform 10"/>
          <p:cNvSpPr/>
          <p:nvPr/>
        </p:nvSpPr>
        <p:spPr>
          <a:xfrm>
            <a:off x="3591651" y="3643223"/>
            <a:ext cx="1548214" cy="1337262"/>
          </a:xfrm>
          <a:custGeom>
            <a:avLst/>
            <a:gdLst/>
            <a:ahLst/>
            <a:cxnLst/>
            <a:rect l="l" t="t" r="r" b="b"/>
            <a:pathLst>
              <a:path w="1548214" h="1337262">
                <a:moveTo>
                  <a:pt x="0" y="0"/>
                </a:moveTo>
                <a:lnTo>
                  <a:pt x="1548214" y="0"/>
                </a:lnTo>
                <a:lnTo>
                  <a:pt x="1548214" y="1337261"/>
                </a:lnTo>
                <a:lnTo>
                  <a:pt x="0" y="133726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>
          <a:xfrm>
            <a:off x="4272573" y="5174698"/>
            <a:ext cx="2582530" cy="978545"/>
          </a:xfrm>
          <a:custGeom>
            <a:avLst/>
            <a:gdLst/>
            <a:ahLst/>
            <a:cxnLst/>
            <a:rect l="l" t="t" r="r" b="b"/>
            <a:pathLst>
              <a:path w="2582530" h="978545">
                <a:moveTo>
                  <a:pt x="0" y="0"/>
                </a:moveTo>
                <a:lnTo>
                  <a:pt x="2582531" y="0"/>
                </a:lnTo>
                <a:lnTo>
                  <a:pt x="2582531" y="978545"/>
                </a:lnTo>
                <a:lnTo>
                  <a:pt x="0" y="97854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6968" t="-36604" r="-6968" b="-36678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2" name="Freeform 12"/>
          <p:cNvSpPr/>
          <p:nvPr/>
        </p:nvSpPr>
        <p:spPr>
          <a:xfrm>
            <a:off x="1242159" y="6447400"/>
            <a:ext cx="2024607" cy="778609"/>
          </a:xfrm>
          <a:custGeom>
            <a:avLst/>
            <a:gdLst/>
            <a:ahLst/>
            <a:cxnLst/>
            <a:rect l="l" t="t" r="r" b="b"/>
            <a:pathLst>
              <a:path w="2024607" h="778609">
                <a:moveTo>
                  <a:pt x="0" y="0"/>
                </a:moveTo>
                <a:lnTo>
                  <a:pt x="2024607" y="0"/>
                </a:lnTo>
                <a:lnTo>
                  <a:pt x="2024607" y="778610"/>
                </a:lnTo>
                <a:lnTo>
                  <a:pt x="0" y="77861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5" b="-5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3" name="Freeform 13"/>
          <p:cNvSpPr/>
          <p:nvPr/>
        </p:nvSpPr>
        <p:spPr>
          <a:xfrm>
            <a:off x="10121430" y="7052500"/>
            <a:ext cx="2356312" cy="885831"/>
          </a:xfrm>
          <a:custGeom>
            <a:avLst/>
            <a:gdLst/>
            <a:ahLst/>
            <a:cxnLst/>
            <a:rect l="l" t="t" r="r" b="b"/>
            <a:pathLst>
              <a:path w="2356312" h="885831">
                <a:moveTo>
                  <a:pt x="0" y="0"/>
                </a:moveTo>
                <a:lnTo>
                  <a:pt x="2356312" y="0"/>
                </a:lnTo>
                <a:lnTo>
                  <a:pt x="2356312" y="885832"/>
                </a:lnTo>
                <a:lnTo>
                  <a:pt x="0" y="88583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37" r="-37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4" name="Freeform 14"/>
          <p:cNvSpPr/>
          <p:nvPr/>
        </p:nvSpPr>
        <p:spPr>
          <a:xfrm>
            <a:off x="5276826" y="3747892"/>
            <a:ext cx="1910464" cy="1164189"/>
          </a:xfrm>
          <a:custGeom>
            <a:avLst/>
            <a:gdLst/>
            <a:ahLst/>
            <a:cxnLst/>
            <a:rect l="l" t="t" r="r" b="b"/>
            <a:pathLst>
              <a:path w="1910464" h="1164189">
                <a:moveTo>
                  <a:pt x="0" y="0"/>
                </a:moveTo>
                <a:lnTo>
                  <a:pt x="1910464" y="0"/>
                </a:lnTo>
                <a:lnTo>
                  <a:pt x="1910464" y="1164190"/>
                </a:lnTo>
                <a:lnTo>
                  <a:pt x="0" y="116419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5" name="Freeform 15"/>
          <p:cNvSpPr/>
          <p:nvPr/>
        </p:nvSpPr>
        <p:spPr>
          <a:xfrm>
            <a:off x="1925520" y="4948906"/>
            <a:ext cx="3447384" cy="1489272"/>
          </a:xfrm>
          <a:custGeom>
            <a:avLst/>
            <a:gdLst/>
            <a:ahLst/>
            <a:cxnLst/>
            <a:rect l="l" t="t" r="r" b="b"/>
            <a:pathLst>
              <a:path w="3447384" h="1489272">
                <a:moveTo>
                  <a:pt x="0" y="0"/>
                </a:moveTo>
                <a:lnTo>
                  <a:pt x="3447384" y="0"/>
                </a:lnTo>
                <a:lnTo>
                  <a:pt x="3447384" y="1489273"/>
                </a:lnTo>
                <a:lnTo>
                  <a:pt x="0" y="148927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6" name="Freeform 16"/>
          <p:cNvSpPr/>
          <p:nvPr/>
        </p:nvSpPr>
        <p:spPr>
          <a:xfrm>
            <a:off x="1332112" y="5354128"/>
            <a:ext cx="1679665" cy="496654"/>
          </a:xfrm>
          <a:custGeom>
            <a:avLst/>
            <a:gdLst/>
            <a:ahLst/>
            <a:cxnLst/>
            <a:rect l="l" t="t" r="r" b="b"/>
            <a:pathLst>
              <a:path w="1679665" h="496654">
                <a:moveTo>
                  <a:pt x="0" y="0"/>
                </a:moveTo>
                <a:lnTo>
                  <a:pt x="1679666" y="0"/>
                </a:lnTo>
                <a:lnTo>
                  <a:pt x="1679666" y="496655"/>
                </a:lnTo>
                <a:lnTo>
                  <a:pt x="0" y="49665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5356" t="-34880" r="-25603" b="-34880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7" name="Freeform 17"/>
          <p:cNvSpPr/>
          <p:nvPr/>
        </p:nvSpPr>
        <p:spPr>
          <a:xfrm>
            <a:off x="1332114" y="9008950"/>
            <a:ext cx="4791134" cy="481077"/>
          </a:xfrm>
          <a:custGeom>
            <a:avLst/>
            <a:gdLst/>
            <a:ahLst/>
            <a:cxnLst/>
            <a:rect l="l" t="t" r="r" b="b"/>
            <a:pathLst>
              <a:path w="4791134" h="481077">
                <a:moveTo>
                  <a:pt x="0" y="0"/>
                </a:moveTo>
                <a:lnTo>
                  <a:pt x="4791134" y="0"/>
                </a:lnTo>
                <a:lnTo>
                  <a:pt x="4791134" y="481078"/>
                </a:lnTo>
                <a:lnTo>
                  <a:pt x="0" y="48107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8" name="Freeform 18"/>
          <p:cNvSpPr/>
          <p:nvPr/>
        </p:nvSpPr>
        <p:spPr>
          <a:xfrm>
            <a:off x="1260676" y="7300545"/>
            <a:ext cx="1605954" cy="1641644"/>
          </a:xfrm>
          <a:custGeom>
            <a:avLst/>
            <a:gdLst/>
            <a:ahLst/>
            <a:cxnLst/>
            <a:rect l="l" t="t" r="r" b="b"/>
            <a:pathLst>
              <a:path w="1605954" h="1641644">
                <a:moveTo>
                  <a:pt x="0" y="0"/>
                </a:moveTo>
                <a:lnTo>
                  <a:pt x="1605954" y="0"/>
                </a:lnTo>
                <a:lnTo>
                  <a:pt x="1605954" y="1641643"/>
                </a:lnTo>
                <a:lnTo>
                  <a:pt x="0" y="164164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54" b="-54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9" name="Freeform 19"/>
          <p:cNvSpPr/>
          <p:nvPr/>
        </p:nvSpPr>
        <p:spPr>
          <a:xfrm>
            <a:off x="7396002" y="4259464"/>
            <a:ext cx="1553311" cy="554532"/>
          </a:xfrm>
          <a:custGeom>
            <a:avLst/>
            <a:gdLst/>
            <a:ahLst/>
            <a:cxnLst/>
            <a:rect l="l" t="t" r="r" b="b"/>
            <a:pathLst>
              <a:path w="1553311" h="554532">
                <a:moveTo>
                  <a:pt x="0" y="0"/>
                </a:moveTo>
                <a:lnTo>
                  <a:pt x="1553312" y="0"/>
                </a:lnTo>
                <a:lnTo>
                  <a:pt x="1553312" y="554532"/>
                </a:lnTo>
                <a:lnTo>
                  <a:pt x="0" y="554532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t="-60" b="-60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20" name="Freeform 20"/>
          <p:cNvSpPr/>
          <p:nvPr/>
        </p:nvSpPr>
        <p:spPr>
          <a:xfrm>
            <a:off x="3202340" y="6378674"/>
            <a:ext cx="1479983" cy="1277642"/>
          </a:xfrm>
          <a:custGeom>
            <a:avLst/>
            <a:gdLst/>
            <a:ahLst/>
            <a:cxnLst/>
            <a:rect l="l" t="t" r="r" b="b"/>
            <a:pathLst>
              <a:path w="1479983" h="1277642">
                <a:moveTo>
                  <a:pt x="0" y="0"/>
                </a:moveTo>
                <a:lnTo>
                  <a:pt x="1479982" y="0"/>
                </a:lnTo>
                <a:lnTo>
                  <a:pt x="1479982" y="1277641"/>
                </a:lnTo>
                <a:lnTo>
                  <a:pt x="0" y="127764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98" b="-98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21" name="Freeform 21"/>
          <p:cNvSpPr/>
          <p:nvPr/>
        </p:nvSpPr>
        <p:spPr>
          <a:xfrm>
            <a:off x="6983838" y="6696214"/>
            <a:ext cx="1268054" cy="1611484"/>
          </a:xfrm>
          <a:custGeom>
            <a:avLst/>
            <a:gdLst/>
            <a:ahLst/>
            <a:cxnLst/>
            <a:rect l="l" t="t" r="r" b="b"/>
            <a:pathLst>
              <a:path w="1268054" h="1611484">
                <a:moveTo>
                  <a:pt x="0" y="0"/>
                </a:moveTo>
                <a:lnTo>
                  <a:pt x="1268054" y="0"/>
                </a:lnTo>
                <a:lnTo>
                  <a:pt x="1268054" y="1611485"/>
                </a:lnTo>
                <a:lnTo>
                  <a:pt x="0" y="161148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t="-4" b="-4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22" name="Freeform 22"/>
          <p:cNvSpPr/>
          <p:nvPr/>
        </p:nvSpPr>
        <p:spPr>
          <a:xfrm>
            <a:off x="8481914" y="4266916"/>
            <a:ext cx="3168516" cy="1108982"/>
          </a:xfrm>
          <a:custGeom>
            <a:avLst/>
            <a:gdLst/>
            <a:ahLst/>
            <a:cxnLst/>
            <a:rect l="l" t="t" r="r" b="b"/>
            <a:pathLst>
              <a:path w="3168516" h="1108982">
                <a:moveTo>
                  <a:pt x="0" y="0"/>
                </a:moveTo>
                <a:lnTo>
                  <a:pt x="3168516" y="0"/>
                </a:lnTo>
                <a:lnTo>
                  <a:pt x="3168516" y="1108982"/>
                </a:lnTo>
                <a:lnTo>
                  <a:pt x="0" y="1108982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23" name="Freeform 23"/>
          <p:cNvSpPr/>
          <p:nvPr/>
        </p:nvSpPr>
        <p:spPr>
          <a:xfrm>
            <a:off x="4684010" y="7869798"/>
            <a:ext cx="1684286" cy="712518"/>
          </a:xfrm>
          <a:custGeom>
            <a:avLst/>
            <a:gdLst/>
            <a:ahLst/>
            <a:cxnLst/>
            <a:rect l="l" t="t" r="r" b="b"/>
            <a:pathLst>
              <a:path w="1684286" h="712518">
                <a:moveTo>
                  <a:pt x="0" y="0"/>
                </a:moveTo>
                <a:lnTo>
                  <a:pt x="1684285" y="0"/>
                </a:lnTo>
                <a:lnTo>
                  <a:pt x="1684285" y="712518"/>
                </a:lnTo>
                <a:lnTo>
                  <a:pt x="0" y="712518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-96" r="-96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24" name="Freeform 24"/>
          <p:cNvSpPr/>
          <p:nvPr/>
        </p:nvSpPr>
        <p:spPr>
          <a:xfrm>
            <a:off x="2906931" y="7625430"/>
            <a:ext cx="1605371" cy="1197854"/>
          </a:xfrm>
          <a:custGeom>
            <a:avLst/>
            <a:gdLst/>
            <a:ahLst/>
            <a:cxnLst/>
            <a:rect l="l" t="t" r="r" b="b"/>
            <a:pathLst>
              <a:path w="1605371" h="1197854">
                <a:moveTo>
                  <a:pt x="0" y="0"/>
                </a:moveTo>
                <a:lnTo>
                  <a:pt x="1605371" y="0"/>
                </a:lnTo>
                <a:lnTo>
                  <a:pt x="1605371" y="1197854"/>
                </a:lnTo>
                <a:lnTo>
                  <a:pt x="0" y="1197854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-132" r="-132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25" name="Freeform 25"/>
          <p:cNvSpPr/>
          <p:nvPr/>
        </p:nvSpPr>
        <p:spPr>
          <a:xfrm>
            <a:off x="7003611" y="5062810"/>
            <a:ext cx="1378435" cy="1384590"/>
          </a:xfrm>
          <a:custGeom>
            <a:avLst/>
            <a:gdLst/>
            <a:ahLst/>
            <a:cxnLst/>
            <a:rect l="l" t="t" r="r" b="b"/>
            <a:pathLst>
              <a:path w="1378435" h="1384590">
                <a:moveTo>
                  <a:pt x="0" y="0"/>
                </a:moveTo>
                <a:lnTo>
                  <a:pt x="1378435" y="0"/>
                </a:lnTo>
                <a:lnTo>
                  <a:pt x="1378435" y="1384590"/>
                </a:lnTo>
                <a:lnTo>
                  <a:pt x="0" y="1384590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26" name="Freeform 26"/>
          <p:cNvSpPr/>
          <p:nvPr/>
        </p:nvSpPr>
        <p:spPr>
          <a:xfrm>
            <a:off x="4682324" y="6622793"/>
            <a:ext cx="2156622" cy="938733"/>
          </a:xfrm>
          <a:custGeom>
            <a:avLst/>
            <a:gdLst/>
            <a:ahLst/>
            <a:cxnLst/>
            <a:rect l="l" t="t" r="r" b="b"/>
            <a:pathLst>
              <a:path w="2156622" h="938733">
                <a:moveTo>
                  <a:pt x="0" y="0"/>
                </a:moveTo>
                <a:lnTo>
                  <a:pt x="2156622" y="0"/>
                </a:lnTo>
                <a:lnTo>
                  <a:pt x="2156622" y="938733"/>
                </a:lnTo>
                <a:lnTo>
                  <a:pt x="0" y="938733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-26685" t="-39488" r="-26686" b="-60868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27" name="Freeform 27"/>
          <p:cNvSpPr/>
          <p:nvPr/>
        </p:nvSpPr>
        <p:spPr>
          <a:xfrm>
            <a:off x="6368295" y="8615972"/>
            <a:ext cx="1925358" cy="583476"/>
          </a:xfrm>
          <a:custGeom>
            <a:avLst/>
            <a:gdLst/>
            <a:ahLst/>
            <a:cxnLst/>
            <a:rect l="l" t="t" r="r" b="b"/>
            <a:pathLst>
              <a:path w="1925358" h="583476">
                <a:moveTo>
                  <a:pt x="0" y="0"/>
                </a:moveTo>
                <a:lnTo>
                  <a:pt x="1925358" y="0"/>
                </a:lnTo>
                <a:lnTo>
                  <a:pt x="1925358" y="583476"/>
                </a:lnTo>
                <a:lnTo>
                  <a:pt x="0" y="583476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28" name="Freeform 28"/>
          <p:cNvSpPr/>
          <p:nvPr/>
        </p:nvSpPr>
        <p:spPr>
          <a:xfrm>
            <a:off x="8294963" y="8369688"/>
            <a:ext cx="1767600" cy="994275"/>
          </a:xfrm>
          <a:custGeom>
            <a:avLst/>
            <a:gdLst/>
            <a:ahLst/>
            <a:cxnLst/>
            <a:rect l="l" t="t" r="r" b="b"/>
            <a:pathLst>
              <a:path w="1767600" h="994275">
                <a:moveTo>
                  <a:pt x="0" y="0"/>
                </a:moveTo>
                <a:lnTo>
                  <a:pt x="1767599" y="0"/>
                </a:lnTo>
                <a:lnTo>
                  <a:pt x="1767599" y="994275"/>
                </a:lnTo>
                <a:lnTo>
                  <a:pt x="0" y="994275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l="-235" r="-235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29" name="Freeform 29"/>
          <p:cNvSpPr/>
          <p:nvPr/>
        </p:nvSpPr>
        <p:spPr>
          <a:xfrm>
            <a:off x="8452712" y="6710583"/>
            <a:ext cx="1611485" cy="1611484"/>
          </a:xfrm>
          <a:custGeom>
            <a:avLst/>
            <a:gdLst/>
            <a:ahLst/>
            <a:cxnLst/>
            <a:rect l="l" t="t" r="r" b="b"/>
            <a:pathLst>
              <a:path w="1611485" h="1611484">
                <a:moveTo>
                  <a:pt x="0" y="0"/>
                </a:moveTo>
                <a:lnTo>
                  <a:pt x="1611484" y="0"/>
                </a:lnTo>
                <a:lnTo>
                  <a:pt x="1611484" y="1611484"/>
                </a:lnTo>
                <a:lnTo>
                  <a:pt x="0" y="1611484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30" name="Freeform 30"/>
          <p:cNvSpPr/>
          <p:nvPr/>
        </p:nvSpPr>
        <p:spPr>
          <a:xfrm>
            <a:off x="8656077" y="5554368"/>
            <a:ext cx="1356677" cy="638224"/>
          </a:xfrm>
          <a:custGeom>
            <a:avLst/>
            <a:gdLst/>
            <a:ahLst/>
            <a:cxnLst/>
            <a:rect l="l" t="t" r="r" b="b"/>
            <a:pathLst>
              <a:path w="1356677" h="638224">
                <a:moveTo>
                  <a:pt x="0" y="0"/>
                </a:moveTo>
                <a:lnTo>
                  <a:pt x="1356677" y="0"/>
                </a:lnTo>
                <a:lnTo>
                  <a:pt x="1356677" y="638224"/>
                </a:lnTo>
                <a:lnTo>
                  <a:pt x="0" y="638224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 t="-20215" r="-305" b="-39210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31" name="Freeform 31"/>
          <p:cNvSpPr/>
          <p:nvPr/>
        </p:nvSpPr>
        <p:spPr>
          <a:xfrm>
            <a:off x="10346892" y="5534108"/>
            <a:ext cx="948771" cy="1176476"/>
          </a:xfrm>
          <a:custGeom>
            <a:avLst/>
            <a:gdLst/>
            <a:ahLst/>
            <a:cxnLst/>
            <a:rect l="l" t="t" r="r" b="b"/>
            <a:pathLst>
              <a:path w="948771" h="1176476">
                <a:moveTo>
                  <a:pt x="0" y="0"/>
                </a:moveTo>
                <a:lnTo>
                  <a:pt x="948771" y="0"/>
                </a:lnTo>
                <a:lnTo>
                  <a:pt x="948771" y="1176475"/>
                </a:lnTo>
                <a:lnTo>
                  <a:pt x="0" y="1176475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 t="-137" b="-137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32" name="Freeform 32"/>
          <p:cNvSpPr/>
          <p:nvPr/>
        </p:nvSpPr>
        <p:spPr>
          <a:xfrm>
            <a:off x="10077888" y="8102793"/>
            <a:ext cx="1911342" cy="1236333"/>
          </a:xfrm>
          <a:custGeom>
            <a:avLst/>
            <a:gdLst/>
            <a:ahLst/>
            <a:cxnLst/>
            <a:rect l="l" t="t" r="r" b="b"/>
            <a:pathLst>
              <a:path w="1911342" h="1236333">
                <a:moveTo>
                  <a:pt x="0" y="0"/>
                </a:moveTo>
                <a:lnTo>
                  <a:pt x="1911342" y="0"/>
                </a:lnTo>
                <a:lnTo>
                  <a:pt x="1911342" y="1236333"/>
                </a:lnTo>
                <a:lnTo>
                  <a:pt x="0" y="1236333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 l="-146" r="-146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33" name="Freeform 33"/>
          <p:cNvSpPr/>
          <p:nvPr/>
        </p:nvSpPr>
        <p:spPr>
          <a:xfrm>
            <a:off x="11048115" y="3939345"/>
            <a:ext cx="1985843" cy="939964"/>
          </a:xfrm>
          <a:custGeom>
            <a:avLst/>
            <a:gdLst/>
            <a:ahLst/>
            <a:cxnLst/>
            <a:rect l="l" t="t" r="r" b="b"/>
            <a:pathLst>
              <a:path w="1985843" h="939964">
                <a:moveTo>
                  <a:pt x="0" y="0"/>
                </a:moveTo>
                <a:lnTo>
                  <a:pt x="1985843" y="0"/>
                </a:lnTo>
                <a:lnTo>
                  <a:pt x="1985843" y="939965"/>
                </a:lnTo>
                <a:lnTo>
                  <a:pt x="0" y="939965"/>
                </a:lnTo>
                <a:lnTo>
                  <a:pt x="0" y="0"/>
                </a:lnTo>
                <a:close/>
              </a:path>
            </a:pathLst>
          </a:custGeom>
          <a:blipFill>
            <a:blip r:embed="rId27"/>
            <a:stretch>
              <a:fillRect t="-2" b="-2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34" name="Freeform 34"/>
          <p:cNvSpPr/>
          <p:nvPr/>
        </p:nvSpPr>
        <p:spPr>
          <a:xfrm>
            <a:off x="11754815" y="7938332"/>
            <a:ext cx="3319094" cy="1308114"/>
          </a:xfrm>
          <a:custGeom>
            <a:avLst/>
            <a:gdLst/>
            <a:ahLst/>
            <a:cxnLst/>
            <a:rect l="l" t="t" r="r" b="b"/>
            <a:pathLst>
              <a:path w="3319094" h="1308114">
                <a:moveTo>
                  <a:pt x="0" y="0"/>
                </a:moveTo>
                <a:lnTo>
                  <a:pt x="3319093" y="0"/>
                </a:lnTo>
                <a:lnTo>
                  <a:pt x="3319093" y="1308114"/>
                </a:lnTo>
                <a:lnTo>
                  <a:pt x="0" y="1308114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35" name="Freeform 35"/>
          <p:cNvSpPr/>
          <p:nvPr/>
        </p:nvSpPr>
        <p:spPr>
          <a:xfrm>
            <a:off x="12871632" y="4060076"/>
            <a:ext cx="2232168" cy="1376547"/>
          </a:xfrm>
          <a:custGeom>
            <a:avLst/>
            <a:gdLst/>
            <a:ahLst/>
            <a:cxnLst/>
            <a:rect l="l" t="t" r="r" b="b"/>
            <a:pathLst>
              <a:path w="2232168" h="1376547">
                <a:moveTo>
                  <a:pt x="0" y="0"/>
                </a:moveTo>
                <a:lnTo>
                  <a:pt x="2232168" y="0"/>
                </a:lnTo>
                <a:lnTo>
                  <a:pt x="2232168" y="1376546"/>
                </a:lnTo>
                <a:lnTo>
                  <a:pt x="0" y="1376546"/>
                </a:lnTo>
                <a:lnTo>
                  <a:pt x="0" y="0"/>
                </a:lnTo>
                <a:close/>
              </a:path>
            </a:pathLst>
          </a:custGeom>
          <a:blipFill>
            <a:blip r:embed="rId29"/>
            <a:stretch>
              <a:fillRect t="-51" b="-51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36" name="Freeform 36"/>
          <p:cNvSpPr/>
          <p:nvPr/>
        </p:nvSpPr>
        <p:spPr>
          <a:xfrm>
            <a:off x="11492612" y="5602455"/>
            <a:ext cx="2298007" cy="588652"/>
          </a:xfrm>
          <a:custGeom>
            <a:avLst/>
            <a:gdLst/>
            <a:ahLst/>
            <a:cxnLst/>
            <a:rect l="l" t="t" r="r" b="b"/>
            <a:pathLst>
              <a:path w="2298007" h="588652">
                <a:moveTo>
                  <a:pt x="0" y="0"/>
                </a:moveTo>
                <a:lnTo>
                  <a:pt x="2298007" y="0"/>
                </a:lnTo>
                <a:lnTo>
                  <a:pt x="2298007" y="588653"/>
                </a:lnTo>
                <a:lnTo>
                  <a:pt x="0" y="588653"/>
                </a:lnTo>
                <a:lnTo>
                  <a:pt x="0" y="0"/>
                </a:lnTo>
                <a:close/>
              </a:path>
            </a:pathLst>
          </a:custGeom>
          <a:blipFill>
            <a:blip r:embed="rId30"/>
            <a:stretch>
              <a:fillRect t="-252" b="-252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37" name="Freeform 37"/>
          <p:cNvSpPr/>
          <p:nvPr/>
        </p:nvSpPr>
        <p:spPr>
          <a:xfrm>
            <a:off x="12694126" y="6996288"/>
            <a:ext cx="3326363" cy="849363"/>
          </a:xfrm>
          <a:custGeom>
            <a:avLst/>
            <a:gdLst/>
            <a:ahLst/>
            <a:cxnLst/>
            <a:rect l="l" t="t" r="r" b="b"/>
            <a:pathLst>
              <a:path w="3326363" h="849363">
                <a:moveTo>
                  <a:pt x="0" y="0"/>
                </a:moveTo>
                <a:lnTo>
                  <a:pt x="3326363" y="0"/>
                </a:lnTo>
                <a:lnTo>
                  <a:pt x="3326363" y="849363"/>
                </a:lnTo>
                <a:lnTo>
                  <a:pt x="0" y="849363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l="-35" r="-35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38" name="Freeform 38"/>
          <p:cNvSpPr/>
          <p:nvPr/>
        </p:nvSpPr>
        <p:spPr>
          <a:xfrm>
            <a:off x="14113664" y="5529251"/>
            <a:ext cx="1422152" cy="1422151"/>
          </a:xfrm>
          <a:custGeom>
            <a:avLst/>
            <a:gdLst/>
            <a:ahLst/>
            <a:cxnLst/>
            <a:rect l="l" t="t" r="r" b="b"/>
            <a:pathLst>
              <a:path w="1422152" h="1422151">
                <a:moveTo>
                  <a:pt x="0" y="0"/>
                </a:moveTo>
                <a:lnTo>
                  <a:pt x="1422151" y="0"/>
                </a:lnTo>
                <a:lnTo>
                  <a:pt x="1422151" y="1422151"/>
                </a:lnTo>
                <a:lnTo>
                  <a:pt x="0" y="1422151"/>
                </a:lnTo>
                <a:lnTo>
                  <a:pt x="0" y="0"/>
                </a:lnTo>
                <a:close/>
              </a:path>
            </a:pathLst>
          </a:custGeom>
          <a:blipFill>
            <a:blip r:embed="rId32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39" name="Freeform 39"/>
          <p:cNvSpPr/>
          <p:nvPr/>
        </p:nvSpPr>
        <p:spPr>
          <a:xfrm>
            <a:off x="1331698" y="4160625"/>
            <a:ext cx="1861942" cy="1034414"/>
          </a:xfrm>
          <a:custGeom>
            <a:avLst/>
            <a:gdLst/>
            <a:ahLst/>
            <a:cxnLst/>
            <a:rect l="l" t="t" r="r" b="b"/>
            <a:pathLst>
              <a:path w="1861942" h="1034414">
                <a:moveTo>
                  <a:pt x="0" y="0"/>
                </a:moveTo>
                <a:lnTo>
                  <a:pt x="1861943" y="0"/>
                </a:lnTo>
                <a:lnTo>
                  <a:pt x="1861943" y="1034413"/>
                </a:lnTo>
                <a:lnTo>
                  <a:pt x="0" y="1034413"/>
                </a:lnTo>
                <a:lnTo>
                  <a:pt x="0" y="0"/>
                </a:lnTo>
                <a:close/>
              </a:path>
            </a:pathLst>
          </a:custGeom>
          <a:blipFill>
            <a:blip r:embed="rId33"/>
            <a:stretch>
              <a:fillRect l="-33" r="-33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40" name="Freeform 40"/>
          <p:cNvSpPr/>
          <p:nvPr/>
        </p:nvSpPr>
        <p:spPr>
          <a:xfrm>
            <a:off x="15678466" y="5752238"/>
            <a:ext cx="2107124" cy="912386"/>
          </a:xfrm>
          <a:custGeom>
            <a:avLst/>
            <a:gdLst/>
            <a:ahLst/>
            <a:cxnLst/>
            <a:rect l="l" t="t" r="r" b="b"/>
            <a:pathLst>
              <a:path w="2107124" h="912386">
                <a:moveTo>
                  <a:pt x="0" y="0"/>
                </a:moveTo>
                <a:lnTo>
                  <a:pt x="2107124" y="0"/>
                </a:lnTo>
                <a:lnTo>
                  <a:pt x="2107124" y="912385"/>
                </a:lnTo>
                <a:lnTo>
                  <a:pt x="0" y="912385"/>
                </a:lnTo>
                <a:lnTo>
                  <a:pt x="0" y="0"/>
                </a:lnTo>
                <a:close/>
              </a:path>
            </a:pathLst>
          </a:custGeom>
          <a:blipFill>
            <a:blip r:embed="rId34"/>
            <a:stretch>
              <a:fillRect l="-121" r="-121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41" name="Freeform 41"/>
          <p:cNvSpPr/>
          <p:nvPr/>
        </p:nvSpPr>
        <p:spPr>
          <a:xfrm>
            <a:off x="15204404" y="4022077"/>
            <a:ext cx="1301502" cy="1301502"/>
          </a:xfrm>
          <a:custGeom>
            <a:avLst/>
            <a:gdLst/>
            <a:ahLst/>
            <a:cxnLst/>
            <a:rect l="l" t="t" r="r" b="b"/>
            <a:pathLst>
              <a:path w="1301502" h="1301502">
                <a:moveTo>
                  <a:pt x="0" y="0"/>
                </a:moveTo>
                <a:lnTo>
                  <a:pt x="1301501" y="0"/>
                </a:lnTo>
                <a:lnTo>
                  <a:pt x="1301501" y="1301502"/>
                </a:lnTo>
                <a:lnTo>
                  <a:pt x="0" y="1301502"/>
                </a:lnTo>
                <a:lnTo>
                  <a:pt x="0" y="0"/>
                </a:lnTo>
                <a:close/>
              </a:path>
            </a:pathLst>
          </a:custGeom>
          <a:blipFill>
            <a:blip r:embed="rId35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42" name="Freeform 42"/>
          <p:cNvSpPr/>
          <p:nvPr/>
        </p:nvSpPr>
        <p:spPr>
          <a:xfrm>
            <a:off x="14784609" y="8825652"/>
            <a:ext cx="2885204" cy="473403"/>
          </a:xfrm>
          <a:custGeom>
            <a:avLst/>
            <a:gdLst/>
            <a:ahLst/>
            <a:cxnLst/>
            <a:rect l="l" t="t" r="r" b="b"/>
            <a:pathLst>
              <a:path w="2885204" h="473403">
                <a:moveTo>
                  <a:pt x="0" y="0"/>
                </a:moveTo>
                <a:lnTo>
                  <a:pt x="2885203" y="0"/>
                </a:lnTo>
                <a:lnTo>
                  <a:pt x="2885203" y="473403"/>
                </a:lnTo>
                <a:lnTo>
                  <a:pt x="0" y="473403"/>
                </a:lnTo>
                <a:lnTo>
                  <a:pt x="0" y="0"/>
                </a:lnTo>
                <a:close/>
              </a:path>
            </a:pathLst>
          </a:custGeom>
          <a:blipFill>
            <a:blip r:embed="rId36"/>
            <a:stretch>
              <a:fillRect t="-40340" b="-40340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43" name="Freeform 43"/>
          <p:cNvSpPr/>
          <p:nvPr/>
        </p:nvSpPr>
        <p:spPr>
          <a:xfrm>
            <a:off x="13987716" y="7821960"/>
            <a:ext cx="1759830" cy="1010502"/>
          </a:xfrm>
          <a:custGeom>
            <a:avLst/>
            <a:gdLst/>
            <a:ahLst/>
            <a:cxnLst/>
            <a:rect l="l" t="t" r="r" b="b"/>
            <a:pathLst>
              <a:path w="1759830" h="1010502">
                <a:moveTo>
                  <a:pt x="0" y="0"/>
                </a:moveTo>
                <a:lnTo>
                  <a:pt x="1759830" y="0"/>
                </a:lnTo>
                <a:lnTo>
                  <a:pt x="1759830" y="1010502"/>
                </a:lnTo>
                <a:lnTo>
                  <a:pt x="0" y="1010502"/>
                </a:lnTo>
                <a:lnTo>
                  <a:pt x="0" y="0"/>
                </a:lnTo>
                <a:close/>
              </a:path>
            </a:pathLst>
          </a:custGeom>
          <a:blipFill>
            <a:blip r:embed="rId37"/>
            <a:stretch>
              <a:fillRect t="-16966" r="-2896" b="-16966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44" name="Freeform 44"/>
          <p:cNvSpPr/>
          <p:nvPr/>
        </p:nvSpPr>
        <p:spPr>
          <a:xfrm>
            <a:off x="9468270" y="3446262"/>
            <a:ext cx="2395400" cy="637507"/>
          </a:xfrm>
          <a:custGeom>
            <a:avLst/>
            <a:gdLst/>
            <a:ahLst/>
            <a:cxnLst/>
            <a:rect l="l" t="t" r="r" b="b"/>
            <a:pathLst>
              <a:path w="2395400" h="637507">
                <a:moveTo>
                  <a:pt x="0" y="0"/>
                </a:moveTo>
                <a:lnTo>
                  <a:pt x="2395400" y="0"/>
                </a:lnTo>
                <a:lnTo>
                  <a:pt x="2395400" y="637507"/>
                </a:lnTo>
                <a:lnTo>
                  <a:pt x="0" y="637507"/>
                </a:lnTo>
                <a:lnTo>
                  <a:pt x="0" y="0"/>
                </a:lnTo>
                <a:close/>
              </a:path>
            </a:pathLst>
          </a:custGeom>
          <a:blipFill>
            <a:blip r:embed="rId38"/>
            <a:stretch>
              <a:fillRect b="-23291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45" name="Freeform 45"/>
          <p:cNvSpPr/>
          <p:nvPr/>
        </p:nvSpPr>
        <p:spPr>
          <a:xfrm>
            <a:off x="16619457" y="4314298"/>
            <a:ext cx="1187565" cy="1187565"/>
          </a:xfrm>
          <a:custGeom>
            <a:avLst/>
            <a:gdLst/>
            <a:ahLst/>
            <a:cxnLst/>
            <a:rect l="l" t="t" r="r" b="b"/>
            <a:pathLst>
              <a:path w="1187565" h="1187565">
                <a:moveTo>
                  <a:pt x="0" y="0"/>
                </a:moveTo>
                <a:lnTo>
                  <a:pt x="1187565" y="0"/>
                </a:lnTo>
                <a:lnTo>
                  <a:pt x="1187565" y="1187566"/>
                </a:lnTo>
                <a:lnTo>
                  <a:pt x="0" y="1187566"/>
                </a:lnTo>
                <a:lnTo>
                  <a:pt x="0" y="0"/>
                </a:lnTo>
                <a:close/>
              </a:path>
            </a:pathLst>
          </a:custGeom>
          <a:blipFill>
            <a:blip r:embed="rId39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46" name="Freeform 46"/>
          <p:cNvSpPr/>
          <p:nvPr/>
        </p:nvSpPr>
        <p:spPr>
          <a:xfrm>
            <a:off x="11588952" y="5796924"/>
            <a:ext cx="2251694" cy="1583221"/>
          </a:xfrm>
          <a:custGeom>
            <a:avLst/>
            <a:gdLst/>
            <a:ahLst/>
            <a:cxnLst/>
            <a:rect l="l" t="t" r="r" b="b"/>
            <a:pathLst>
              <a:path w="2251694" h="1583221">
                <a:moveTo>
                  <a:pt x="0" y="0"/>
                </a:moveTo>
                <a:lnTo>
                  <a:pt x="2251694" y="0"/>
                </a:lnTo>
                <a:lnTo>
                  <a:pt x="2251694" y="1583222"/>
                </a:lnTo>
                <a:lnTo>
                  <a:pt x="0" y="1583222"/>
                </a:lnTo>
                <a:lnTo>
                  <a:pt x="0" y="0"/>
                </a:lnTo>
                <a:close/>
              </a:path>
            </a:pathLst>
          </a:custGeom>
          <a:blipFill>
            <a:blip r:embed="rId40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47" name="Freeform 47"/>
          <p:cNvSpPr/>
          <p:nvPr/>
        </p:nvSpPr>
        <p:spPr>
          <a:xfrm>
            <a:off x="7261052" y="3541796"/>
            <a:ext cx="2147646" cy="566274"/>
          </a:xfrm>
          <a:custGeom>
            <a:avLst/>
            <a:gdLst/>
            <a:ahLst/>
            <a:cxnLst/>
            <a:rect l="l" t="t" r="r" b="b"/>
            <a:pathLst>
              <a:path w="2147646" h="566274">
                <a:moveTo>
                  <a:pt x="0" y="0"/>
                </a:moveTo>
                <a:lnTo>
                  <a:pt x="2147646" y="0"/>
                </a:lnTo>
                <a:lnTo>
                  <a:pt x="2147646" y="566274"/>
                </a:lnTo>
                <a:lnTo>
                  <a:pt x="0" y="566274"/>
                </a:lnTo>
                <a:lnTo>
                  <a:pt x="0" y="0"/>
                </a:lnTo>
                <a:close/>
              </a:path>
            </a:pathLst>
          </a:custGeom>
          <a:blipFill>
            <a:blip r:embed="rId41"/>
            <a:stretch>
              <a:fillRect t="-163" b="-163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48" name="Freeform 48"/>
          <p:cNvSpPr/>
          <p:nvPr/>
        </p:nvSpPr>
        <p:spPr>
          <a:xfrm>
            <a:off x="1359483" y="3696544"/>
            <a:ext cx="1949193" cy="562704"/>
          </a:xfrm>
          <a:custGeom>
            <a:avLst/>
            <a:gdLst/>
            <a:ahLst/>
            <a:cxnLst/>
            <a:rect l="l" t="t" r="r" b="b"/>
            <a:pathLst>
              <a:path w="1949193" h="562704">
                <a:moveTo>
                  <a:pt x="0" y="0"/>
                </a:moveTo>
                <a:lnTo>
                  <a:pt x="1949193" y="0"/>
                </a:lnTo>
                <a:lnTo>
                  <a:pt x="1949193" y="562705"/>
                </a:lnTo>
                <a:lnTo>
                  <a:pt x="0" y="562705"/>
                </a:lnTo>
                <a:lnTo>
                  <a:pt x="0" y="0"/>
                </a:lnTo>
                <a:close/>
              </a:path>
            </a:pathLst>
          </a:custGeom>
          <a:blipFill>
            <a:blip r:embed="rId42"/>
            <a:stretch>
              <a:fillRect l="-199" r="-199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49" name="Freeform 49"/>
          <p:cNvSpPr/>
          <p:nvPr/>
        </p:nvSpPr>
        <p:spPr>
          <a:xfrm>
            <a:off x="15623355" y="7081754"/>
            <a:ext cx="1977828" cy="1159857"/>
          </a:xfrm>
          <a:custGeom>
            <a:avLst/>
            <a:gdLst/>
            <a:ahLst/>
            <a:cxnLst/>
            <a:rect l="l" t="t" r="r" b="b"/>
            <a:pathLst>
              <a:path w="1977828" h="1159857">
                <a:moveTo>
                  <a:pt x="0" y="0"/>
                </a:moveTo>
                <a:lnTo>
                  <a:pt x="1977828" y="0"/>
                </a:lnTo>
                <a:lnTo>
                  <a:pt x="1977828" y="1159857"/>
                </a:lnTo>
                <a:lnTo>
                  <a:pt x="0" y="1159857"/>
                </a:lnTo>
                <a:lnTo>
                  <a:pt x="0" y="0"/>
                </a:lnTo>
                <a:close/>
              </a:path>
            </a:pathLst>
          </a:custGeom>
          <a:blipFill>
            <a:blip r:embed="rId43"/>
            <a:stretch>
              <a:fillRect t="-15443" r="-2656" b="-15443"/>
            </a:stretch>
          </a:blipFill>
        </p:spPr>
        <p:txBody>
          <a:bodyPr/>
          <a:lstStyle/>
          <a:p>
            <a:endParaRPr lang="en-IN"/>
          </a:p>
        </p:txBody>
      </p:sp>
      <p:pic>
        <p:nvPicPr>
          <p:cNvPr id="50" name="Image 49">
            <a:extLst>
              <a:ext uri="{FF2B5EF4-FFF2-40B4-BE49-F238E27FC236}">
                <a16:creationId xmlns:a16="http://schemas.microsoft.com/office/drawing/2014/main" id="{C99E5A1D-229C-45F9-AD34-4D8A4C86FA7A}"/>
              </a:ext>
            </a:extLst>
          </p:cNvPr>
          <p:cNvPicPr>
            <a:picLocks noChangeAspect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51" y="9581723"/>
            <a:ext cx="1952498" cy="762427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0" y="1038513"/>
            <a:ext cx="653144" cy="2995038"/>
            <a:chOff x="0" y="0"/>
            <a:chExt cx="870858" cy="399338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0839" cy="3993388"/>
            </a:xfrm>
            <a:custGeom>
              <a:avLst/>
              <a:gdLst/>
              <a:ahLst/>
              <a:cxnLst/>
              <a:rect l="l" t="t" r="r" b="b"/>
              <a:pathLst>
                <a:path w="870839" h="3993388">
                  <a:moveTo>
                    <a:pt x="0" y="0"/>
                  </a:moveTo>
                  <a:lnTo>
                    <a:pt x="870839" y="0"/>
                  </a:lnTo>
                  <a:lnTo>
                    <a:pt x="870839" y="3993388"/>
                  </a:lnTo>
                  <a:lnTo>
                    <a:pt x="0" y="3993388"/>
                  </a:lnTo>
                  <a:close/>
                </a:path>
              </a:pathLst>
            </a:custGeom>
            <a:gradFill rotWithShape="1">
              <a:gsLst>
                <a:gs pos="0">
                  <a:srgbClr val="004270">
                    <a:alpha val="100000"/>
                  </a:srgbClr>
                </a:gs>
                <a:gs pos="4000">
                  <a:srgbClr val="004270">
                    <a:alpha val="100000"/>
                  </a:srgbClr>
                </a:gs>
                <a:gs pos="100000">
                  <a:srgbClr val="78A538">
                    <a:alpha val="100000"/>
                  </a:srgbClr>
                </a:gs>
              </a:gsLst>
              <a:lin ang="10061869"/>
            </a:gra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6" name="Freeform 6" descr="D:\Komal\Clients\Strata\PPT\2017\Starta_Logo-No_Soil_Too_Weak.png"/>
          <p:cNvSpPr/>
          <p:nvPr/>
        </p:nvSpPr>
        <p:spPr>
          <a:xfrm>
            <a:off x="16874834" y="9317282"/>
            <a:ext cx="1530625" cy="762426"/>
          </a:xfrm>
          <a:custGeom>
            <a:avLst/>
            <a:gdLst/>
            <a:ahLst/>
            <a:cxnLst/>
            <a:rect l="l" t="t" r="r" b="b"/>
            <a:pathLst>
              <a:path w="1530625" h="762426">
                <a:moveTo>
                  <a:pt x="0" y="0"/>
                </a:moveTo>
                <a:lnTo>
                  <a:pt x="1530625" y="0"/>
                </a:lnTo>
                <a:lnTo>
                  <a:pt x="1530625" y="762425"/>
                </a:lnTo>
                <a:lnTo>
                  <a:pt x="0" y="7624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2" b="-43735"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7" name="Group 7"/>
          <p:cNvGrpSpPr/>
          <p:nvPr/>
        </p:nvGrpSpPr>
        <p:grpSpPr>
          <a:xfrm>
            <a:off x="1257300" y="547688"/>
            <a:ext cx="15773400" cy="1988345"/>
            <a:chOff x="0" y="0"/>
            <a:chExt cx="21031200" cy="265112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031200" cy="2651126"/>
            </a:xfrm>
            <a:custGeom>
              <a:avLst/>
              <a:gdLst/>
              <a:ahLst/>
              <a:cxnLst/>
              <a:rect l="l" t="t" r="r" b="b"/>
              <a:pathLst>
                <a:path w="21031200" h="2651126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76200"/>
              <a:ext cx="21031200" cy="25749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480"/>
                </a:lnSpc>
              </a:pPr>
              <a:r>
                <a:rPr lang="en-US" sz="6000">
                  <a:solidFill>
                    <a:srgbClr val="404040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Distinctions</a:t>
              </a:r>
            </a:p>
          </p:txBody>
        </p:sp>
      </p:grpSp>
      <p:sp>
        <p:nvSpPr>
          <p:cNvPr id="10" name="Freeform 10" descr="D:\Sugandha\TV Matter_Video\approbations client\Panel\PANEL_13-20-APPROBATION SEW0001_Page_1.jpg"/>
          <p:cNvSpPr/>
          <p:nvPr/>
        </p:nvSpPr>
        <p:spPr>
          <a:xfrm>
            <a:off x="1271976" y="2769558"/>
            <a:ext cx="4594506" cy="6326434"/>
          </a:xfrm>
          <a:custGeom>
            <a:avLst/>
            <a:gdLst/>
            <a:ahLst/>
            <a:cxnLst/>
            <a:rect l="l" t="t" r="r" b="b"/>
            <a:pathLst>
              <a:path w="4594506" h="6326434">
                <a:moveTo>
                  <a:pt x="0" y="0"/>
                </a:moveTo>
                <a:lnTo>
                  <a:pt x="4594506" y="0"/>
                </a:lnTo>
                <a:lnTo>
                  <a:pt x="4594506" y="6326434"/>
                </a:lnTo>
                <a:lnTo>
                  <a:pt x="0" y="63264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568" r="-41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1" name="Freeform 11" descr="C:\Utilisateurs\Sugandha Dalmia\Bureau\Approbation- 6.png"/>
          <p:cNvSpPr/>
          <p:nvPr/>
        </p:nvSpPr>
        <p:spPr>
          <a:xfrm>
            <a:off x="10534239" y="2738438"/>
            <a:ext cx="5539841" cy="6351674"/>
          </a:xfrm>
          <a:custGeom>
            <a:avLst/>
            <a:gdLst/>
            <a:ahLst/>
            <a:cxnLst/>
            <a:rect l="l" t="t" r="r" b="b"/>
            <a:pathLst>
              <a:path w="5539841" h="6351674">
                <a:moveTo>
                  <a:pt x="0" y="0"/>
                </a:moveTo>
                <a:lnTo>
                  <a:pt x="5539841" y="0"/>
                </a:lnTo>
                <a:lnTo>
                  <a:pt x="5539841" y="6351673"/>
                </a:lnTo>
                <a:lnTo>
                  <a:pt x="0" y="635167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14464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2" name="Freeform 12" descr="D:\Sugandha\TV Matter_Vidéo\approbations client\Bloc\BLOC_Soma NH 3.jpg"/>
          <p:cNvSpPr/>
          <p:nvPr/>
        </p:nvSpPr>
        <p:spPr>
          <a:xfrm>
            <a:off x="6064233" y="2738438"/>
            <a:ext cx="4272255" cy="6379668"/>
          </a:xfrm>
          <a:custGeom>
            <a:avLst/>
            <a:gdLst/>
            <a:ahLst/>
            <a:cxnLst/>
            <a:rect l="l" t="t" r="r" b="b"/>
            <a:pathLst>
              <a:path w="4272255" h="6379668">
                <a:moveTo>
                  <a:pt x="0" y="0"/>
                </a:moveTo>
                <a:lnTo>
                  <a:pt x="4272255" y="0"/>
                </a:lnTo>
                <a:lnTo>
                  <a:pt x="4272255" y="6379668"/>
                </a:lnTo>
                <a:lnTo>
                  <a:pt x="0" y="637966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1218" t="-7307" r="-11627" b="-9104"/>
            </a:stretch>
          </a:blipFill>
        </p:spPr>
        <p:txBody>
          <a:bodyPr/>
          <a:lstStyle/>
          <a:p>
            <a:endParaRPr lang="en-IN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B694311-0AB4-44BB-9306-4FE8D46FE33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51" y="9581723"/>
            <a:ext cx="1952498" cy="762427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4" name="Freeform 4" descr="D:\Komal\Clients\Strata\PPT\2017\Starta_Logo-No_Soil_Too_Weak.png"/>
          <p:cNvSpPr/>
          <p:nvPr/>
        </p:nvSpPr>
        <p:spPr>
          <a:xfrm>
            <a:off x="16874834" y="9317282"/>
            <a:ext cx="1530625" cy="762426"/>
          </a:xfrm>
          <a:custGeom>
            <a:avLst/>
            <a:gdLst/>
            <a:ahLst/>
            <a:cxnLst/>
            <a:rect l="l" t="t" r="r" b="b"/>
            <a:pathLst>
              <a:path w="1530625" h="762426">
                <a:moveTo>
                  <a:pt x="0" y="0"/>
                </a:moveTo>
                <a:lnTo>
                  <a:pt x="1530625" y="0"/>
                </a:lnTo>
                <a:lnTo>
                  <a:pt x="1530625" y="762425"/>
                </a:lnTo>
                <a:lnTo>
                  <a:pt x="0" y="7624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72" b="-43735"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5" name="Group 5"/>
          <p:cNvGrpSpPr/>
          <p:nvPr/>
        </p:nvGrpSpPr>
        <p:grpSpPr>
          <a:xfrm>
            <a:off x="7104199" y="3675408"/>
            <a:ext cx="12232119" cy="1988345"/>
            <a:chOff x="0" y="0"/>
            <a:chExt cx="16309492" cy="265112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6309491" cy="2651126"/>
            </a:xfrm>
            <a:custGeom>
              <a:avLst/>
              <a:gdLst/>
              <a:ahLst/>
              <a:cxnLst/>
              <a:rect l="l" t="t" r="r" b="b"/>
              <a:pathLst>
                <a:path w="16309491" h="2651126">
                  <a:moveTo>
                    <a:pt x="0" y="0"/>
                  </a:moveTo>
                  <a:lnTo>
                    <a:pt x="16309491" y="0"/>
                  </a:lnTo>
                  <a:lnTo>
                    <a:pt x="16309491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76200"/>
              <a:ext cx="16309492" cy="25749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480"/>
                </a:lnSpc>
              </a:pPr>
              <a:r>
                <a:rPr lang="en-US" sz="6000">
                  <a:solidFill>
                    <a:srgbClr val="404040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Merci!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506028" y="9523095"/>
            <a:ext cx="3931920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47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157286" y="3840886"/>
            <a:ext cx="7101715" cy="6446114"/>
            <a:chOff x="0" y="0"/>
            <a:chExt cx="9468953" cy="859481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468993" cy="8594852"/>
            </a:xfrm>
            <a:custGeom>
              <a:avLst/>
              <a:gdLst/>
              <a:ahLst/>
              <a:cxnLst/>
              <a:rect l="l" t="t" r="r" b="b"/>
              <a:pathLst>
                <a:path w="9468993" h="8594852">
                  <a:moveTo>
                    <a:pt x="0" y="8594852"/>
                  </a:moveTo>
                  <a:lnTo>
                    <a:pt x="4734433" y="0"/>
                  </a:lnTo>
                  <a:lnTo>
                    <a:pt x="9468993" y="8594852"/>
                  </a:lnTo>
                  <a:close/>
                </a:path>
              </a:pathLst>
            </a:custGeom>
            <a:blipFill>
              <a:blip r:embed="rId4"/>
              <a:stretch>
                <a:fillRect l="-18186" r="-18186"/>
              </a:stretch>
            </a:blip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11" name="Group 11"/>
          <p:cNvGrpSpPr/>
          <p:nvPr/>
        </p:nvGrpSpPr>
        <p:grpSpPr>
          <a:xfrm rot="-3535443">
            <a:off x="1930128" y="-1559055"/>
            <a:ext cx="7080353" cy="5730520"/>
            <a:chOff x="0" y="0"/>
            <a:chExt cx="9440471" cy="764069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440418" cy="7640701"/>
            </a:xfrm>
            <a:custGeom>
              <a:avLst/>
              <a:gdLst/>
              <a:ahLst/>
              <a:cxnLst/>
              <a:rect l="l" t="t" r="r" b="b"/>
              <a:pathLst>
                <a:path w="9440418" h="7640701">
                  <a:moveTo>
                    <a:pt x="0" y="7495413"/>
                  </a:moveTo>
                  <a:lnTo>
                    <a:pt x="4599686" y="0"/>
                  </a:lnTo>
                  <a:lnTo>
                    <a:pt x="9440418" y="7640701"/>
                  </a:lnTo>
                  <a:lnTo>
                    <a:pt x="0" y="7495413"/>
                  </a:lnTo>
                  <a:close/>
                </a:path>
              </a:pathLst>
            </a:custGeom>
            <a:blipFill>
              <a:blip r:embed="rId5"/>
              <a:stretch>
                <a:fillRect l="-25167" r="-25167"/>
              </a:stretch>
            </a:blip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13" name="Group 13"/>
          <p:cNvGrpSpPr/>
          <p:nvPr/>
        </p:nvGrpSpPr>
        <p:grpSpPr>
          <a:xfrm rot="3718556">
            <a:off x="6430484" y="4913277"/>
            <a:ext cx="5243392" cy="4288785"/>
            <a:chOff x="0" y="0"/>
            <a:chExt cx="6991189" cy="571838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991223" cy="5718429"/>
            </a:xfrm>
            <a:custGeom>
              <a:avLst/>
              <a:gdLst/>
              <a:ahLst/>
              <a:cxnLst/>
              <a:rect l="l" t="t" r="r" b="b"/>
              <a:pathLst>
                <a:path w="6991223" h="5718429">
                  <a:moveTo>
                    <a:pt x="0" y="5718429"/>
                  </a:moveTo>
                  <a:lnTo>
                    <a:pt x="3010535" y="0"/>
                  </a:lnTo>
                  <a:lnTo>
                    <a:pt x="6991223" y="5534025"/>
                  </a:lnTo>
                  <a:lnTo>
                    <a:pt x="0" y="5718429"/>
                  </a:lnTo>
                  <a:close/>
                </a:path>
              </a:pathLst>
            </a:custGeom>
            <a:blipFill>
              <a:blip r:embed="rId6"/>
              <a:stretch>
                <a:fillRect l="-4842" r="-4841"/>
              </a:stretch>
            </a:blip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157286" y="3830123"/>
            <a:ext cx="7101715" cy="6446114"/>
            <a:chOff x="0" y="0"/>
            <a:chExt cx="9468953" cy="859481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468993" cy="8594852"/>
            </a:xfrm>
            <a:custGeom>
              <a:avLst/>
              <a:gdLst/>
              <a:ahLst/>
              <a:cxnLst/>
              <a:rect l="l" t="t" r="r" b="b"/>
              <a:pathLst>
                <a:path w="9468993" h="8594852">
                  <a:moveTo>
                    <a:pt x="0" y="8594852"/>
                  </a:moveTo>
                  <a:lnTo>
                    <a:pt x="4734433" y="0"/>
                  </a:lnTo>
                  <a:lnTo>
                    <a:pt x="9468993" y="8594852"/>
                  </a:lnTo>
                  <a:close/>
                </a:path>
              </a:pathLst>
            </a:custGeom>
            <a:gradFill rotWithShape="1">
              <a:gsLst>
                <a:gs pos="2000">
                  <a:srgbClr val="004270">
                    <a:alpha val="72000"/>
                  </a:srgbClr>
                </a:gs>
                <a:gs pos="27000">
                  <a:srgbClr val="004270">
                    <a:alpha val="51000"/>
                  </a:srgbClr>
                </a:gs>
                <a:gs pos="100000">
                  <a:srgbClr val="78A538">
                    <a:alpha val="73000"/>
                  </a:srgbClr>
                </a:gs>
              </a:gsLst>
              <a:lin ang="7933772"/>
            </a:gra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17" name="Group 17"/>
          <p:cNvGrpSpPr/>
          <p:nvPr/>
        </p:nvGrpSpPr>
        <p:grpSpPr>
          <a:xfrm rot="-3535443">
            <a:off x="1930128" y="-1569818"/>
            <a:ext cx="7080353" cy="5730520"/>
            <a:chOff x="0" y="0"/>
            <a:chExt cx="9440471" cy="764069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9440418" cy="7640701"/>
            </a:xfrm>
            <a:custGeom>
              <a:avLst/>
              <a:gdLst/>
              <a:ahLst/>
              <a:cxnLst/>
              <a:rect l="l" t="t" r="r" b="b"/>
              <a:pathLst>
                <a:path w="9440418" h="7640701">
                  <a:moveTo>
                    <a:pt x="0" y="7495413"/>
                  </a:moveTo>
                  <a:lnTo>
                    <a:pt x="4599686" y="0"/>
                  </a:lnTo>
                  <a:lnTo>
                    <a:pt x="9440418" y="7640701"/>
                  </a:lnTo>
                  <a:lnTo>
                    <a:pt x="0" y="7495413"/>
                  </a:lnTo>
                  <a:close/>
                </a:path>
              </a:pathLst>
            </a:custGeom>
            <a:gradFill rotWithShape="1">
              <a:gsLst>
                <a:gs pos="2000">
                  <a:srgbClr val="004270">
                    <a:alpha val="72000"/>
                  </a:srgbClr>
                </a:gs>
                <a:gs pos="27000">
                  <a:srgbClr val="004270">
                    <a:alpha val="51000"/>
                  </a:srgbClr>
                </a:gs>
                <a:gs pos="100000">
                  <a:srgbClr val="78A538">
                    <a:alpha val="73000"/>
                  </a:srgbClr>
                </a:gs>
              </a:gsLst>
              <a:lin ang="11821849"/>
            </a:gra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19" name="Group 19"/>
          <p:cNvGrpSpPr/>
          <p:nvPr/>
        </p:nvGrpSpPr>
        <p:grpSpPr>
          <a:xfrm rot="3718556">
            <a:off x="6430484" y="4902515"/>
            <a:ext cx="5243392" cy="4288785"/>
            <a:chOff x="0" y="0"/>
            <a:chExt cx="6991189" cy="571838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991223" cy="5718429"/>
            </a:xfrm>
            <a:custGeom>
              <a:avLst/>
              <a:gdLst/>
              <a:ahLst/>
              <a:cxnLst/>
              <a:rect l="l" t="t" r="r" b="b"/>
              <a:pathLst>
                <a:path w="6991223" h="5718429">
                  <a:moveTo>
                    <a:pt x="0" y="5718429"/>
                  </a:moveTo>
                  <a:lnTo>
                    <a:pt x="3010535" y="0"/>
                  </a:lnTo>
                  <a:lnTo>
                    <a:pt x="6991223" y="5534025"/>
                  </a:lnTo>
                  <a:lnTo>
                    <a:pt x="0" y="5718429"/>
                  </a:lnTo>
                  <a:close/>
                </a:path>
              </a:pathLst>
            </a:custGeom>
            <a:gradFill rotWithShape="1">
              <a:gsLst>
                <a:gs pos="2000">
                  <a:srgbClr val="004270">
                    <a:alpha val="58000"/>
                  </a:srgbClr>
                </a:gs>
                <a:gs pos="27000">
                  <a:srgbClr val="004270">
                    <a:alpha val="68000"/>
                  </a:srgbClr>
                </a:gs>
                <a:gs pos="100000">
                  <a:srgbClr val="78A538">
                    <a:alpha val="73000"/>
                  </a:srgbClr>
                </a:gs>
              </a:gsLst>
              <a:lin ang="4558816"/>
            </a:gradFill>
          </p:spPr>
          <p:txBody>
            <a:bodyPr/>
            <a:lstStyle/>
            <a:p>
              <a:endParaRPr lang="en-IN"/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4C644E9B-ED6F-48BC-8924-A63E05DF7A6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1" y="9565449"/>
            <a:ext cx="1952498" cy="76242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1923</Words>
  <Application>Microsoft Office PowerPoint</Application>
  <PresentationFormat>Personnalisé</PresentationFormat>
  <Paragraphs>229</Paragraphs>
  <Slides>47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47</vt:i4>
      </vt:variant>
    </vt:vector>
  </HeadingPairs>
  <TitlesOfParts>
    <vt:vector size="56" baseType="lpstr">
      <vt:lpstr>Calibri</vt:lpstr>
      <vt:lpstr>Vollkorn</vt:lpstr>
      <vt:lpstr>Inter</vt:lpstr>
      <vt:lpstr>DM Serif Display</vt:lpstr>
      <vt:lpstr>Inter Italics</vt:lpstr>
      <vt:lpstr>Inter Bold</vt:lpstr>
      <vt:lpstr>Arial</vt:lpstr>
      <vt:lpstr>Calibri (MS)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StrataBlock Wall old.pptx</dc:title>
  <cp:lastModifiedBy>EM02</cp:lastModifiedBy>
  <cp:revision>5</cp:revision>
  <dcterms:created xsi:type="dcterms:W3CDTF">2006-08-16T00:00:00Z</dcterms:created>
  <dcterms:modified xsi:type="dcterms:W3CDTF">2025-06-03T08:57:04Z</dcterms:modified>
  <dc:identifier>DAGoD-y0SJ4</dc:identifier>
</cp:coreProperties>
</file>